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p:restoredTop sz="94674"/>
  </p:normalViewPr>
  <p:slideViewPr>
    <p:cSldViewPr snapToGrid="0" snapToObjects="1">
      <p:cViewPr varScale="1">
        <p:scale>
          <a:sx n="112" d="100"/>
          <a:sy n="112" d="100"/>
        </p:scale>
        <p:origin x="432"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9752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18737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333022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83106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5CA842DC-8DB7-2048-9704-3687E4233107}"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70327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5CA842DC-8DB7-2048-9704-3687E4233107}"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143256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CA842DC-8DB7-2048-9704-3687E4233107}" type="datetimeFigureOut">
              <a:rPr lang="en-US" smtClean="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24487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CA842DC-8DB7-2048-9704-3687E4233107}"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70522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842DC-8DB7-2048-9704-3687E4233107}" type="datetimeFigureOut">
              <a:rPr lang="en-US" smtClean="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19297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CA842DC-8DB7-2048-9704-3687E4233107}"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16739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CA842DC-8DB7-2048-9704-3687E4233107}"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396837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842DC-8DB7-2048-9704-3687E4233107}" type="datetimeFigureOut">
              <a:rPr lang="en-US" smtClean="0"/>
              <a:t>10/7/2022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B1702-4078-3C41-853C-CC40FC43C511}" type="slidenum">
              <a:rPr lang="en-US" smtClean="0"/>
              <a:t>‹#›</a:t>
            </a:fld>
            <a:endParaRPr lang="en-US"/>
          </a:p>
        </p:txBody>
      </p:sp>
    </p:spTree>
    <p:extLst>
      <p:ext uri="{BB962C8B-B14F-4D97-AF65-F5344CB8AC3E}">
        <p14:creationId xmlns:p14="http://schemas.microsoft.com/office/powerpoint/2010/main" val="622690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ebstockreview.net/explore/fist-clipart-physical-abuse/"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true.org.au/"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medium.com/mah-behavior-support/spitting-b5d37ebb734" TargetMode="External"/><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hyperlink" Target="https://www.teachearlyyears.com/positive-relationships/view/qa-challenging-behaviour" TargetMode="External"/><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istockphoto.com/illustrations/children-only"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suzannezeedyk.com/brain-development-suzanne-zeedyk/"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rawpixel.com/image/92541/brainstorm-new-ideas"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0E55C3-6E54-DE43-9DDB-BB3C6321D841}"/>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p:cNvSpPr>
            <a:spLocks noGrp="1"/>
          </p:cNvSpPr>
          <p:nvPr>
            <p:ph type="ctrTitle"/>
          </p:nvPr>
        </p:nvSpPr>
        <p:spPr>
          <a:xfrm>
            <a:off x="1563757" y="1723061"/>
            <a:ext cx="7772400" cy="1470025"/>
          </a:xfrm>
        </p:spPr>
        <p:txBody>
          <a:bodyPr/>
          <a:lstStyle/>
          <a:p>
            <a:pPr algn="l"/>
            <a:r>
              <a:rPr lang="en-AU" sz="4400" dirty="0">
                <a:solidFill>
                  <a:schemeClr val="bg1"/>
                </a:solidFill>
                <a:latin typeface="Arial"/>
                <a:cs typeface="Arial"/>
              </a:rPr>
              <a:t>Getting ready to start training</a:t>
            </a:r>
            <a:endParaRPr lang="en-US" dirty="0">
              <a:solidFill>
                <a:schemeClr val="bg1"/>
              </a:solidFill>
            </a:endParaRPr>
          </a:p>
        </p:txBody>
      </p:sp>
      <p:sp>
        <p:nvSpPr>
          <p:cNvPr id="6" name="Subtitle 2"/>
          <p:cNvSpPr>
            <a:spLocks noGrp="1"/>
          </p:cNvSpPr>
          <p:nvPr>
            <p:ph type="subTitle" idx="1"/>
          </p:nvPr>
        </p:nvSpPr>
        <p:spPr>
          <a:xfrm>
            <a:off x="1563757" y="3193086"/>
            <a:ext cx="8743122" cy="1090679"/>
          </a:xfrm>
        </p:spPr>
        <p:txBody>
          <a:bodyPr>
            <a:normAutofit/>
          </a:bodyPr>
          <a:lstStyle/>
          <a:p>
            <a:pPr algn="l"/>
            <a:r>
              <a:rPr lang="en-US" sz="2400" dirty="0">
                <a:solidFill>
                  <a:schemeClr val="bg1"/>
                </a:solidFill>
              </a:rPr>
              <a:t>Module two: </a:t>
            </a:r>
          </a:p>
          <a:p>
            <a:pPr algn="l"/>
            <a:r>
              <a:rPr lang="en-US" sz="2400" dirty="0">
                <a:solidFill>
                  <a:schemeClr val="bg1"/>
                </a:solidFill>
              </a:rPr>
              <a:t>Understanding impacts of trauma for a child or young person</a:t>
            </a:r>
          </a:p>
          <a:p>
            <a:pPr algn="l"/>
            <a:endParaRPr lang="en-US" sz="2400" dirty="0">
              <a:solidFill>
                <a:schemeClr val="bg1"/>
              </a:solidFill>
            </a:endParaRPr>
          </a:p>
        </p:txBody>
      </p:sp>
    </p:spTree>
    <p:extLst>
      <p:ext uri="{BB962C8B-B14F-4D97-AF65-F5344CB8AC3E}">
        <p14:creationId xmlns:p14="http://schemas.microsoft.com/office/powerpoint/2010/main" val="2935520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DF8D54B3-E9DD-471B-AD0B-17F8EF266CFE}"/>
              </a:ext>
            </a:extLst>
          </p:cNvPr>
          <p:cNvSpPr txBox="1">
            <a:spLocks noChangeArrowheads="1"/>
          </p:cNvSpPr>
          <p:nvPr/>
        </p:nvSpPr>
        <p:spPr>
          <a:xfrm>
            <a:off x="805070" y="558380"/>
            <a:ext cx="3673920" cy="556271"/>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Attachment</a:t>
            </a:r>
          </a:p>
        </p:txBody>
      </p:sp>
      <p:sp>
        <p:nvSpPr>
          <p:cNvPr id="4" name="Rectangle 3">
            <a:extLst>
              <a:ext uri="{FF2B5EF4-FFF2-40B4-BE49-F238E27FC236}">
                <a16:creationId xmlns:a16="http://schemas.microsoft.com/office/drawing/2014/main" id="{FCA76B70-1EAA-4CB3-9DB5-F35CB8168B55}"/>
              </a:ext>
            </a:extLst>
          </p:cNvPr>
          <p:cNvSpPr txBox="1">
            <a:spLocks noChangeArrowheads="1"/>
          </p:cNvSpPr>
          <p:nvPr/>
        </p:nvSpPr>
        <p:spPr>
          <a:xfrm>
            <a:off x="805070" y="1648830"/>
            <a:ext cx="10147853" cy="398665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buFont typeface="Wingdings" panose="05000000000000000000" pitchFamily="2" charset="2"/>
              <a:buChar char="Ø"/>
              <a:defRPr/>
            </a:pPr>
            <a:r>
              <a:rPr lang="en-AU" altLang="en-US" sz="2000" dirty="0"/>
              <a:t>A </a:t>
            </a:r>
            <a:r>
              <a:rPr lang="en-AU" altLang="en-US" sz="2000" b="1" dirty="0"/>
              <a:t>bond</a:t>
            </a:r>
            <a:r>
              <a:rPr lang="en-AU" altLang="en-US" sz="2000" dirty="0"/>
              <a:t> – cooing, smiling.</a:t>
            </a:r>
          </a:p>
          <a:p>
            <a:pPr>
              <a:spcBef>
                <a:spcPct val="50000"/>
              </a:spcBef>
              <a:buFont typeface="Wingdings" panose="05000000000000000000" pitchFamily="2" charset="2"/>
              <a:buChar char="Ø"/>
              <a:defRPr/>
            </a:pPr>
            <a:r>
              <a:rPr lang="en-AU" altLang="en-US" sz="2000" b="1" dirty="0"/>
              <a:t>Attachment</a:t>
            </a:r>
            <a:r>
              <a:rPr lang="en-AU" altLang="en-US" sz="2000" dirty="0"/>
              <a:t> is more than a bond it is a </a:t>
            </a:r>
            <a:r>
              <a:rPr lang="en-AU" altLang="en-US" sz="2000" b="1" dirty="0"/>
              <a:t>relationship</a:t>
            </a:r>
            <a:r>
              <a:rPr lang="en-AU" altLang="en-US" sz="2000" dirty="0"/>
              <a:t> - the development of nurturing, soothing and trusting relationship.</a:t>
            </a:r>
          </a:p>
          <a:p>
            <a:pPr>
              <a:spcBef>
                <a:spcPct val="50000"/>
              </a:spcBef>
              <a:buFont typeface="Wingdings" panose="05000000000000000000" pitchFamily="2" charset="2"/>
              <a:buChar char="Ø"/>
              <a:defRPr/>
            </a:pPr>
            <a:r>
              <a:rPr lang="en-AU" altLang="en-US" sz="2000" dirty="0"/>
              <a:t>Attachment is where the child feels and finds safety and security in the context of the relationship.</a:t>
            </a:r>
          </a:p>
          <a:p>
            <a:pPr>
              <a:spcBef>
                <a:spcPct val="50000"/>
              </a:spcBef>
              <a:buFont typeface="Wingdings" panose="05000000000000000000" pitchFamily="2" charset="2"/>
              <a:buChar char="Ø"/>
              <a:defRPr/>
            </a:pPr>
            <a:r>
              <a:rPr lang="en-AU" altLang="en-US" sz="2000" dirty="0"/>
              <a:t>Children and young people can and do form attachment relationships with other people throughout their lives.</a:t>
            </a:r>
          </a:p>
          <a:p>
            <a:pPr>
              <a:spcBef>
                <a:spcPct val="50000"/>
              </a:spcBef>
              <a:buFont typeface="Wingdings" panose="05000000000000000000" pitchFamily="2" charset="2"/>
              <a:buChar char="Ø"/>
              <a:defRPr/>
            </a:pPr>
            <a:r>
              <a:rPr lang="en-AU" altLang="en-US" sz="2000" dirty="0"/>
              <a:t>The best outcomes for children occur when foster carers really </a:t>
            </a:r>
            <a:r>
              <a:rPr lang="en-AU" altLang="en-US" sz="2000" b="1" dirty="0"/>
              <a:t>commit</a:t>
            </a:r>
            <a:r>
              <a:rPr lang="en-AU" altLang="en-US" sz="2000" dirty="0"/>
              <a:t> to developing an attachment relationship with the child.</a:t>
            </a:r>
          </a:p>
          <a:p>
            <a:pPr marL="0" indent="0">
              <a:spcBef>
                <a:spcPct val="45000"/>
              </a:spcBef>
              <a:buFont typeface="Arial"/>
              <a:buNone/>
              <a:defRPr/>
            </a:pPr>
            <a:endParaRPr lang="en-AU" altLang="en-US" sz="2000" dirty="0">
              <a:solidFill>
                <a:schemeClr val="accent2"/>
              </a:solidFill>
            </a:endParaRPr>
          </a:p>
        </p:txBody>
      </p:sp>
    </p:spTree>
    <p:extLst>
      <p:ext uri="{BB962C8B-B14F-4D97-AF65-F5344CB8AC3E}">
        <p14:creationId xmlns:p14="http://schemas.microsoft.com/office/powerpoint/2010/main" val="212900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8A07AA5B-F50E-4114-976B-F2A8E35B9030}"/>
              </a:ext>
            </a:extLst>
          </p:cNvPr>
          <p:cNvSpPr txBox="1">
            <a:spLocks noChangeArrowheads="1"/>
          </p:cNvSpPr>
          <p:nvPr/>
        </p:nvSpPr>
        <p:spPr>
          <a:xfrm>
            <a:off x="805070" y="625311"/>
            <a:ext cx="7074806" cy="582324"/>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Responding to Attachment Issues</a:t>
            </a:r>
          </a:p>
        </p:txBody>
      </p:sp>
      <p:pic>
        <p:nvPicPr>
          <p:cNvPr id="4" name="Picture 3">
            <a:extLst>
              <a:ext uri="{FF2B5EF4-FFF2-40B4-BE49-F238E27FC236}">
                <a16:creationId xmlns:a16="http://schemas.microsoft.com/office/drawing/2014/main" id="{A1AB9F82-7D18-4EF9-910C-9A6F8EDC6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863264" y="1778286"/>
            <a:ext cx="5888736" cy="44544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456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8B801503-DE6B-4728-88B7-2E358D04A6C6}"/>
              </a:ext>
            </a:extLst>
          </p:cNvPr>
          <p:cNvSpPr txBox="1">
            <a:spLocks noChangeArrowheads="1"/>
          </p:cNvSpPr>
          <p:nvPr/>
        </p:nvSpPr>
        <p:spPr>
          <a:xfrm>
            <a:off x="805070" y="654315"/>
            <a:ext cx="3552755" cy="56819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Attachment</a:t>
            </a:r>
          </a:p>
        </p:txBody>
      </p:sp>
      <p:pic>
        <p:nvPicPr>
          <p:cNvPr id="4" name="Picture 3">
            <a:extLst>
              <a:ext uri="{FF2B5EF4-FFF2-40B4-BE49-F238E27FC236}">
                <a16:creationId xmlns:a16="http://schemas.microsoft.com/office/drawing/2014/main" id="{0A1CDD62-C076-4916-9A15-ABDA3AF7C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814558" y="1588591"/>
            <a:ext cx="6562884" cy="47585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78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061DF04B-A3D1-405F-A1BB-5B6361DF00C5}"/>
              </a:ext>
            </a:extLst>
          </p:cNvPr>
          <p:cNvSpPr txBox="1">
            <a:spLocks noChangeArrowheads="1"/>
          </p:cNvSpPr>
          <p:nvPr/>
        </p:nvSpPr>
        <p:spPr>
          <a:xfrm>
            <a:off x="665098" y="598241"/>
            <a:ext cx="5082174" cy="677337"/>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defRPr/>
            </a:pPr>
            <a:r>
              <a:rPr lang="en-AU" altLang="en-US" sz="2800" b="1" dirty="0"/>
              <a:t>Insecure Attachment Styles</a:t>
            </a:r>
          </a:p>
        </p:txBody>
      </p:sp>
      <p:pic>
        <p:nvPicPr>
          <p:cNvPr id="4" name="Picture 3">
            <a:extLst>
              <a:ext uri="{FF2B5EF4-FFF2-40B4-BE49-F238E27FC236}">
                <a16:creationId xmlns:a16="http://schemas.microsoft.com/office/drawing/2014/main" id="{063C4EF4-3A71-4E09-88C0-7FA65A0A5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06185" y="1861351"/>
            <a:ext cx="5779629" cy="4445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03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6C7756-DE85-4760-B23E-1464E5FDCB4E}"/>
              </a:ext>
            </a:extLst>
          </p:cNvPr>
          <p:cNvPicPr>
            <a:picLocks noChangeAspect="1"/>
          </p:cNvPicPr>
          <p:nvPr/>
        </p:nvPicPr>
        <p:blipFill>
          <a:blip r:embed="rId2"/>
          <a:stretch>
            <a:fillRect/>
          </a:stretch>
        </p:blipFill>
        <p:spPr>
          <a:xfrm>
            <a:off x="3786809" y="1273504"/>
            <a:ext cx="3855985" cy="4310991"/>
          </a:xfrm>
          <a:prstGeom prst="rect">
            <a:avLst/>
          </a:prstGeom>
        </p:spPr>
      </p:pic>
      <p:cxnSp>
        <p:nvCxnSpPr>
          <p:cNvPr id="4" name="Straight Connector 3">
            <a:extLst>
              <a:ext uri="{FF2B5EF4-FFF2-40B4-BE49-F238E27FC236}">
                <a16:creationId xmlns:a16="http://schemas.microsoft.com/office/drawing/2014/main" id="{EF54C93C-5E4C-43DE-883D-87C0899C97D1}"/>
              </a:ext>
            </a:extLst>
          </p:cNvPr>
          <p:cNvCxnSpPr/>
          <p:nvPr/>
        </p:nvCxnSpPr>
        <p:spPr>
          <a:xfrm>
            <a:off x="2955235" y="2504662"/>
            <a:ext cx="596347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832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CBB78343-BA01-4480-B0EB-3F4E17A396F4}"/>
              </a:ext>
            </a:extLst>
          </p:cNvPr>
          <p:cNvSpPr txBox="1">
            <a:spLocks noChangeArrowheads="1"/>
          </p:cNvSpPr>
          <p:nvPr/>
        </p:nvSpPr>
        <p:spPr>
          <a:xfrm>
            <a:off x="506896" y="558812"/>
            <a:ext cx="6738730" cy="663701"/>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defRPr/>
            </a:pPr>
            <a:r>
              <a:rPr lang="en-AU" altLang="en-US" sz="2800" b="1" dirty="0"/>
              <a:t>Attachment – what can carers do?</a:t>
            </a:r>
          </a:p>
        </p:txBody>
      </p:sp>
      <p:sp>
        <p:nvSpPr>
          <p:cNvPr id="4" name="Rectangle 3">
            <a:extLst>
              <a:ext uri="{FF2B5EF4-FFF2-40B4-BE49-F238E27FC236}">
                <a16:creationId xmlns:a16="http://schemas.microsoft.com/office/drawing/2014/main" id="{B2300587-D5A7-4CE1-A2E7-9DE85E4B399B}"/>
              </a:ext>
            </a:extLst>
          </p:cNvPr>
          <p:cNvSpPr txBox="1">
            <a:spLocks noChangeArrowheads="1"/>
          </p:cNvSpPr>
          <p:nvPr/>
        </p:nvSpPr>
        <p:spPr>
          <a:xfrm>
            <a:off x="805070" y="1564018"/>
            <a:ext cx="10416209" cy="42282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defRPr/>
            </a:pPr>
            <a:r>
              <a:rPr lang="en-AU" altLang="en-US" sz="1800" dirty="0"/>
              <a:t>Preserve existing attachments – with family, friends, school and cultural and community members</a:t>
            </a:r>
          </a:p>
          <a:p>
            <a:pPr>
              <a:spcBef>
                <a:spcPct val="50000"/>
              </a:spcBef>
              <a:defRPr/>
            </a:pPr>
            <a:r>
              <a:rPr lang="en-AU" altLang="en-US" sz="1800" dirty="0"/>
              <a:t>Stay committed to the child and your relationship – be there through the tough times and beyond the age of 18 years</a:t>
            </a:r>
          </a:p>
          <a:p>
            <a:pPr>
              <a:spcBef>
                <a:spcPct val="50000"/>
              </a:spcBef>
              <a:defRPr/>
            </a:pPr>
            <a:r>
              <a:rPr lang="en-AU" altLang="en-US" sz="1800" dirty="0"/>
              <a:t>Be consistent, reliable and predictable – model and teach</a:t>
            </a:r>
          </a:p>
          <a:p>
            <a:pPr>
              <a:spcBef>
                <a:spcPct val="50000"/>
              </a:spcBef>
              <a:defRPr/>
            </a:pPr>
            <a:r>
              <a:rPr lang="en-AU" altLang="en-US" sz="1800" dirty="0"/>
              <a:t>Engage in healthy relationships – promote friendships, join a sports team</a:t>
            </a:r>
          </a:p>
          <a:p>
            <a:pPr>
              <a:spcBef>
                <a:spcPct val="50000"/>
              </a:spcBef>
              <a:defRPr/>
            </a:pPr>
            <a:r>
              <a:rPr lang="en-AU" altLang="en-US" sz="1800" dirty="0"/>
              <a:t>Try to understand why the child is behaving this way – work with their issues as well as their behaviour</a:t>
            </a:r>
          </a:p>
          <a:p>
            <a:pPr>
              <a:spcBef>
                <a:spcPct val="50000"/>
              </a:spcBef>
              <a:defRPr/>
            </a:pPr>
            <a:r>
              <a:rPr lang="en-AU" altLang="en-US" sz="1800" dirty="0"/>
              <a:t>Respond according to the child’s emotional level</a:t>
            </a:r>
          </a:p>
          <a:p>
            <a:pPr>
              <a:spcBef>
                <a:spcPct val="50000"/>
              </a:spcBef>
              <a:defRPr/>
            </a:pPr>
            <a:r>
              <a:rPr lang="en-AU" altLang="en-US" sz="1800" dirty="0"/>
              <a:t>Don’t take their behaviour personally</a:t>
            </a:r>
          </a:p>
          <a:p>
            <a:pPr>
              <a:spcBef>
                <a:spcPct val="50000"/>
              </a:spcBef>
              <a:defRPr/>
            </a:pPr>
            <a:r>
              <a:rPr lang="en-AU" altLang="en-US" sz="1800" dirty="0"/>
              <a:t>Celebrate achievements, no matter how small</a:t>
            </a:r>
          </a:p>
        </p:txBody>
      </p:sp>
    </p:spTree>
    <p:extLst>
      <p:ext uri="{BB962C8B-B14F-4D97-AF65-F5344CB8AC3E}">
        <p14:creationId xmlns:p14="http://schemas.microsoft.com/office/powerpoint/2010/main" val="12150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407C543-0B41-4FF6-A6C3-991BE44DBABD}"/>
              </a:ext>
            </a:extLst>
          </p:cNvPr>
          <p:cNvSpPr txBox="1">
            <a:spLocks noChangeArrowheads="1"/>
          </p:cNvSpPr>
          <p:nvPr/>
        </p:nvSpPr>
        <p:spPr>
          <a:xfrm>
            <a:off x="805070" y="696540"/>
            <a:ext cx="5655366" cy="572581"/>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Stages of Grief and Loss</a:t>
            </a:r>
          </a:p>
        </p:txBody>
      </p:sp>
      <p:sp>
        <p:nvSpPr>
          <p:cNvPr id="4" name="Rectangle 4">
            <a:extLst>
              <a:ext uri="{FF2B5EF4-FFF2-40B4-BE49-F238E27FC236}">
                <a16:creationId xmlns:a16="http://schemas.microsoft.com/office/drawing/2014/main" id="{AE174C21-3FDD-4E55-9736-7E8563D3086E}"/>
              </a:ext>
            </a:extLst>
          </p:cNvPr>
          <p:cNvSpPr>
            <a:spLocks noChangeArrowheads="1"/>
          </p:cNvSpPr>
          <p:nvPr/>
        </p:nvSpPr>
        <p:spPr bwMode="auto">
          <a:xfrm>
            <a:off x="1992929" y="4889479"/>
            <a:ext cx="7772400" cy="119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20738"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28725"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36713"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AU" altLang="en-US" sz="1600" dirty="0"/>
              <a:t>Children do not automatically move through each stage. </a:t>
            </a:r>
          </a:p>
          <a:p>
            <a:pPr eaLnBrk="1" hangingPunct="1">
              <a:spcBef>
                <a:spcPct val="50000"/>
              </a:spcBef>
              <a:buFontTx/>
              <a:buNone/>
            </a:pPr>
            <a:r>
              <a:rPr lang="en-AU" altLang="en-US" sz="1600" dirty="0"/>
              <a:t>Children may  move in or out or even between stages depending on the situation or events they are experiencing at the time.</a:t>
            </a:r>
          </a:p>
          <a:p>
            <a:pPr eaLnBrk="1" hangingPunct="1">
              <a:lnSpc>
                <a:spcPct val="80000"/>
              </a:lnSpc>
            </a:pPr>
            <a:endParaRPr lang="en-AU" altLang="en-US" sz="1600" dirty="0">
              <a:solidFill>
                <a:schemeClr val="accent2"/>
              </a:solidFill>
            </a:endParaRPr>
          </a:p>
        </p:txBody>
      </p:sp>
      <p:graphicFrame>
        <p:nvGraphicFramePr>
          <p:cNvPr id="5" name="Table 2">
            <a:extLst>
              <a:ext uri="{FF2B5EF4-FFF2-40B4-BE49-F238E27FC236}">
                <a16:creationId xmlns:a16="http://schemas.microsoft.com/office/drawing/2014/main" id="{2FA2F880-D26C-4385-9FCD-BAD38CEA33A2}"/>
              </a:ext>
            </a:extLst>
          </p:cNvPr>
          <p:cNvGraphicFramePr>
            <a:graphicFrameLocks noGrp="1"/>
          </p:cNvGraphicFramePr>
          <p:nvPr>
            <p:extLst>
              <p:ext uri="{D42A27DB-BD31-4B8C-83A1-F6EECF244321}">
                <p14:modId xmlns:p14="http://schemas.microsoft.com/office/powerpoint/2010/main" val="2084631424"/>
              </p:ext>
            </p:extLst>
          </p:nvPr>
        </p:nvGraphicFramePr>
        <p:xfrm>
          <a:off x="1941444" y="1777686"/>
          <a:ext cx="7769352" cy="2808861"/>
        </p:xfrm>
        <a:graphic>
          <a:graphicData uri="http://schemas.openxmlformats.org/drawingml/2006/table">
            <a:tbl>
              <a:tblPr firstRow="1" bandRow="1">
                <a:tableStyleId>{5C22544A-7EE6-4342-B048-85BDC9FD1C3A}</a:tableStyleId>
              </a:tblPr>
              <a:tblGrid>
                <a:gridCol w="1639824">
                  <a:extLst>
                    <a:ext uri="{9D8B030D-6E8A-4147-A177-3AD203B41FA5}">
                      <a16:colId xmlns:a16="http://schemas.microsoft.com/office/drawing/2014/main" val="1106124831"/>
                    </a:ext>
                  </a:extLst>
                </a:gridCol>
                <a:gridCol w="6129528">
                  <a:extLst>
                    <a:ext uri="{9D8B030D-6E8A-4147-A177-3AD203B41FA5}">
                      <a16:colId xmlns:a16="http://schemas.microsoft.com/office/drawing/2014/main" val="2330655166"/>
                    </a:ext>
                  </a:extLst>
                </a:gridCol>
              </a:tblGrid>
              <a:tr h="441761">
                <a:tc>
                  <a:txBody>
                    <a:bodyPr/>
                    <a:lstStyle/>
                    <a:p>
                      <a:pPr algn="ctr"/>
                      <a:r>
                        <a:rPr lang="en-AU" sz="1600" dirty="0"/>
                        <a:t>Emotion</a:t>
                      </a:r>
                    </a:p>
                  </a:txBody>
                  <a:tcPr/>
                </a:tc>
                <a:tc>
                  <a:txBody>
                    <a:bodyPr/>
                    <a:lstStyle/>
                    <a:p>
                      <a:pPr algn="ctr"/>
                      <a:r>
                        <a:rPr lang="en-AU" sz="1600" dirty="0"/>
                        <a:t>Reaction</a:t>
                      </a:r>
                    </a:p>
                  </a:txBody>
                  <a:tcPr/>
                </a:tc>
                <a:extLst>
                  <a:ext uri="{0D108BD9-81ED-4DB2-BD59-A6C34878D82A}">
                    <a16:rowId xmlns:a16="http://schemas.microsoft.com/office/drawing/2014/main" val="1097527161"/>
                  </a:ext>
                </a:extLst>
              </a:tr>
              <a:tr h="446995">
                <a:tc>
                  <a:txBody>
                    <a:bodyPr/>
                    <a:lstStyle/>
                    <a:p>
                      <a:pPr algn="ctr"/>
                      <a:r>
                        <a:rPr lang="en-AU" sz="1600" b="1" dirty="0"/>
                        <a:t>Shock</a:t>
                      </a:r>
                    </a:p>
                  </a:txBody>
                  <a:tcPr/>
                </a:tc>
                <a:tc>
                  <a:txBody>
                    <a:bodyPr/>
                    <a:lstStyle/>
                    <a:p>
                      <a:r>
                        <a:rPr lang="en-AU" sz="1600" dirty="0"/>
                        <a:t>Feel numb</a:t>
                      </a:r>
                    </a:p>
                  </a:txBody>
                  <a:tcPr/>
                </a:tc>
                <a:extLst>
                  <a:ext uri="{0D108BD9-81ED-4DB2-BD59-A6C34878D82A}">
                    <a16:rowId xmlns:a16="http://schemas.microsoft.com/office/drawing/2014/main" val="873918709"/>
                  </a:ext>
                </a:extLst>
              </a:tr>
              <a:tr h="446995">
                <a:tc>
                  <a:txBody>
                    <a:bodyPr/>
                    <a:lstStyle/>
                    <a:p>
                      <a:pPr algn="ctr"/>
                      <a:r>
                        <a:rPr lang="en-AU" sz="1600" b="1" dirty="0"/>
                        <a:t>Denial</a:t>
                      </a:r>
                    </a:p>
                  </a:txBody>
                  <a:tcPr/>
                </a:tc>
                <a:tc>
                  <a:txBody>
                    <a:bodyPr/>
                    <a:lstStyle/>
                    <a:p>
                      <a:r>
                        <a:rPr lang="en-AU" altLang="en-US" sz="1600" dirty="0"/>
                        <a:t>Pretend its not happening, avoid thinking about it by keeping really busy</a:t>
                      </a:r>
                      <a:endParaRPr lang="en-AU" sz="1600" dirty="0"/>
                    </a:p>
                  </a:txBody>
                  <a:tcPr/>
                </a:tc>
                <a:extLst>
                  <a:ext uri="{0D108BD9-81ED-4DB2-BD59-A6C34878D82A}">
                    <a16:rowId xmlns:a16="http://schemas.microsoft.com/office/drawing/2014/main" val="2359470668"/>
                  </a:ext>
                </a:extLst>
              </a:tr>
              <a:tr h="446995">
                <a:tc>
                  <a:txBody>
                    <a:bodyPr/>
                    <a:lstStyle/>
                    <a:p>
                      <a:pPr algn="ctr"/>
                      <a:r>
                        <a:rPr lang="en-AU" sz="1600" b="1" dirty="0"/>
                        <a:t>Anger</a:t>
                      </a:r>
                    </a:p>
                  </a:txBody>
                  <a:tcPr/>
                </a:tc>
                <a:tc>
                  <a:txBody>
                    <a:bodyPr/>
                    <a:lstStyle/>
                    <a:p>
                      <a:r>
                        <a:rPr lang="en-GB" sz="1600" dirty="0"/>
                        <a:t>Why me?</a:t>
                      </a:r>
                    </a:p>
                    <a:p>
                      <a:r>
                        <a:rPr lang="en-GB" sz="1600" dirty="0"/>
                        <a:t>Anger or making people around us angry</a:t>
                      </a:r>
                    </a:p>
                  </a:txBody>
                  <a:tcPr/>
                </a:tc>
                <a:extLst>
                  <a:ext uri="{0D108BD9-81ED-4DB2-BD59-A6C34878D82A}">
                    <a16:rowId xmlns:a16="http://schemas.microsoft.com/office/drawing/2014/main" val="981097203"/>
                  </a:ext>
                </a:extLst>
              </a:tr>
              <a:tr h="446995">
                <a:tc>
                  <a:txBody>
                    <a:bodyPr/>
                    <a:lstStyle/>
                    <a:p>
                      <a:pPr algn="ctr"/>
                      <a:r>
                        <a:rPr lang="en-AU" sz="1600" b="1" dirty="0"/>
                        <a:t>Deep sadness</a:t>
                      </a:r>
                    </a:p>
                  </a:txBody>
                  <a:tcPr/>
                </a:tc>
                <a:tc>
                  <a:txBody>
                    <a:bodyPr/>
                    <a:lstStyle/>
                    <a:p>
                      <a:r>
                        <a:rPr lang="en-AU" sz="1600" dirty="0"/>
                        <a:t>Cry over all sorts of things, feel really low all the time</a:t>
                      </a:r>
                    </a:p>
                  </a:txBody>
                  <a:tcPr/>
                </a:tc>
                <a:extLst>
                  <a:ext uri="{0D108BD9-81ED-4DB2-BD59-A6C34878D82A}">
                    <a16:rowId xmlns:a16="http://schemas.microsoft.com/office/drawing/2014/main" val="856102723"/>
                  </a:ext>
                </a:extLst>
              </a:tr>
              <a:tr h="446995">
                <a:tc>
                  <a:txBody>
                    <a:bodyPr/>
                    <a:lstStyle/>
                    <a:p>
                      <a:pPr algn="ctr"/>
                      <a:r>
                        <a:rPr lang="en-AU" sz="1600" b="1" dirty="0"/>
                        <a:t>Acceptance</a:t>
                      </a:r>
                    </a:p>
                  </a:txBody>
                  <a:tcPr/>
                </a:tc>
                <a:tc>
                  <a:txBody>
                    <a:bodyPr/>
                    <a:lstStyle/>
                    <a:p>
                      <a:r>
                        <a:rPr lang="en-AU" sz="1600" dirty="0"/>
                        <a:t>Accept what is happening and ability to move on</a:t>
                      </a:r>
                    </a:p>
                  </a:txBody>
                  <a:tcPr/>
                </a:tc>
                <a:extLst>
                  <a:ext uri="{0D108BD9-81ED-4DB2-BD59-A6C34878D82A}">
                    <a16:rowId xmlns:a16="http://schemas.microsoft.com/office/drawing/2014/main" val="123712120"/>
                  </a:ext>
                </a:extLst>
              </a:tr>
            </a:tbl>
          </a:graphicData>
        </a:graphic>
      </p:graphicFrame>
    </p:spTree>
    <p:extLst>
      <p:ext uri="{BB962C8B-B14F-4D97-AF65-F5344CB8AC3E}">
        <p14:creationId xmlns:p14="http://schemas.microsoft.com/office/powerpoint/2010/main" val="672739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7E873BA2-FF9D-4EB9-9440-9B944D95A9A7}"/>
              </a:ext>
            </a:extLst>
          </p:cNvPr>
          <p:cNvSpPr txBox="1">
            <a:spLocks noChangeArrowheads="1"/>
          </p:cNvSpPr>
          <p:nvPr/>
        </p:nvSpPr>
        <p:spPr>
          <a:xfrm>
            <a:off x="805070" y="616686"/>
            <a:ext cx="5007599" cy="720979"/>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Impact of grief and loss</a:t>
            </a:r>
          </a:p>
        </p:txBody>
      </p:sp>
      <p:sp>
        <p:nvSpPr>
          <p:cNvPr id="4" name="Rectangle 3">
            <a:extLst>
              <a:ext uri="{FF2B5EF4-FFF2-40B4-BE49-F238E27FC236}">
                <a16:creationId xmlns:a16="http://schemas.microsoft.com/office/drawing/2014/main" id="{0289D408-94F5-4020-A285-B76EAEB1BBB2}"/>
              </a:ext>
            </a:extLst>
          </p:cNvPr>
          <p:cNvSpPr txBox="1">
            <a:spLocks noChangeArrowheads="1"/>
          </p:cNvSpPr>
          <p:nvPr/>
        </p:nvSpPr>
        <p:spPr>
          <a:xfrm>
            <a:off x="1772478" y="1828341"/>
            <a:ext cx="6534912" cy="401529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55713">
              <a:spcBef>
                <a:spcPts val="1800"/>
              </a:spcBef>
              <a:buFont typeface="Wingdings" panose="05000000000000000000" pitchFamily="2" charset="2"/>
              <a:buChar char="Ø"/>
              <a:defRPr/>
            </a:pPr>
            <a:r>
              <a:rPr lang="en-AU" altLang="en-US" sz="1800" dirty="0"/>
              <a:t>Disrupted bonds to parents and family</a:t>
            </a:r>
          </a:p>
          <a:p>
            <a:pPr marL="1255713">
              <a:spcBef>
                <a:spcPts val="1800"/>
              </a:spcBef>
              <a:buFont typeface="Wingdings" panose="05000000000000000000" pitchFamily="2" charset="2"/>
              <a:buChar char="Ø"/>
              <a:defRPr/>
            </a:pPr>
            <a:r>
              <a:rPr lang="en-AU" altLang="en-US" sz="1800" dirty="0"/>
              <a:t>Strong defence of parental behaviour</a:t>
            </a:r>
          </a:p>
          <a:p>
            <a:pPr marL="1255713">
              <a:spcBef>
                <a:spcPts val="1800"/>
              </a:spcBef>
              <a:buFont typeface="Wingdings" panose="05000000000000000000" pitchFamily="2" charset="2"/>
              <a:buChar char="Ø"/>
              <a:defRPr/>
            </a:pPr>
            <a:r>
              <a:rPr lang="en-AU" altLang="en-US" sz="1800" dirty="0"/>
              <a:t>Fantasising about home</a:t>
            </a:r>
          </a:p>
          <a:p>
            <a:pPr marL="1255713">
              <a:spcBef>
                <a:spcPts val="1800"/>
              </a:spcBef>
              <a:buFont typeface="Wingdings" panose="05000000000000000000" pitchFamily="2" charset="2"/>
              <a:buChar char="Ø"/>
              <a:defRPr/>
            </a:pPr>
            <a:r>
              <a:rPr lang="en-AU" altLang="en-US" sz="1800" dirty="0"/>
              <a:t>Self harm</a:t>
            </a:r>
          </a:p>
          <a:p>
            <a:pPr marL="1255713">
              <a:spcBef>
                <a:spcPts val="1800"/>
              </a:spcBef>
              <a:buFont typeface="Wingdings" panose="05000000000000000000" pitchFamily="2" charset="2"/>
              <a:buChar char="Ø"/>
              <a:defRPr/>
            </a:pPr>
            <a:r>
              <a:rPr lang="en-AU" altLang="en-US" sz="1800" dirty="0"/>
              <a:t>Depression</a:t>
            </a:r>
          </a:p>
          <a:p>
            <a:pPr marL="1255713">
              <a:spcBef>
                <a:spcPts val="1800"/>
              </a:spcBef>
              <a:buFont typeface="Wingdings" panose="05000000000000000000" pitchFamily="2" charset="2"/>
              <a:buChar char="Ø"/>
              <a:defRPr/>
            </a:pPr>
            <a:r>
              <a:rPr lang="en-AU" altLang="en-US" sz="1800" dirty="0"/>
              <a:t>Feeling worthless and low self esteem</a:t>
            </a:r>
          </a:p>
          <a:p>
            <a:pPr marL="1255713">
              <a:spcBef>
                <a:spcPts val="1800"/>
              </a:spcBef>
              <a:buFont typeface="Wingdings" panose="05000000000000000000" pitchFamily="2" charset="2"/>
              <a:buChar char="Ø"/>
              <a:defRPr/>
            </a:pPr>
            <a:r>
              <a:rPr lang="en-AU" altLang="en-US" sz="1800" dirty="0"/>
              <a:t>Fear of getting close to others</a:t>
            </a:r>
          </a:p>
          <a:p>
            <a:pPr marL="1255713">
              <a:spcBef>
                <a:spcPts val="1800"/>
              </a:spcBef>
              <a:buFont typeface="Wingdings" panose="05000000000000000000" pitchFamily="2" charset="2"/>
              <a:buChar char="Ø"/>
              <a:defRPr/>
            </a:pPr>
            <a:r>
              <a:rPr lang="en-AU" altLang="en-US" sz="1800" dirty="0"/>
              <a:t>Running away from carer’s home</a:t>
            </a:r>
          </a:p>
          <a:p>
            <a:pPr>
              <a:spcBef>
                <a:spcPts val="1400"/>
              </a:spcBef>
              <a:defRPr/>
            </a:pPr>
            <a:endParaRPr lang="en-AU" altLang="en-US" sz="1800" dirty="0">
              <a:solidFill>
                <a:schemeClr val="accent2"/>
              </a:solidFill>
            </a:endParaRPr>
          </a:p>
        </p:txBody>
      </p:sp>
    </p:spTree>
    <p:extLst>
      <p:ext uri="{BB962C8B-B14F-4D97-AF65-F5344CB8AC3E}">
        <p14:creationId xmlns:p14="http://schemas.microsoft.com/office/powerpoint/2010/main" val="648613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1C7776C7-A36F-4D55-B26C-34DFD90AA0F2}"/>
              </a:ext>
            </a:extLst>
          </p:cNvPr>
          <p:cNvSpPr txBox="1">
            <a:spLocks noChangeArrowheads="1"/>
          </p:cNvSpPr>
          <p:nvPr/>
        </p:nvSpPr>
        <p:spPr>
          <a:xfrm>
            <a:off x="805070" y="680583"/>
            <a:ext cx="6917634" cy="541930"/>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Grief and loss – what carers can do?</a:t>
            </a:r>
          </a:p>
        </p:txBody>
      </p:sp>
      <p:sp>
        <p:nvSpPr>
          <p:cNvPr id="4" name="Rectangle 3">
            <a:extLst>
              <a:ext uri="{FF2B5EF4-FFF2-40B4-BE49-F238E27FC236}">
                <a16:creationId xmlns:a16="http://schemas.microsoft.com/office/drawing/2014/main" id="{74846128-35A5-4110-AE82-2E977DBAC008}"/>
              </a:ext>
            </a:extLst>
          </p:cNvPr>
          <p:cNvSpPr txBox="1">
            <a:spLocks noChangeArrowheads="1"/>
          </p:cNvSpPr>
          <p:nvPr/>
        </p:nvSpPr>
        <p:spPr>
          <a:xfrm>
            <a:off x="1319121" y="1773639"/>
            <a:ext cx="9454896" cy="414947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080"/>
              </a:spcBef>
              <a:buFont typeface="Wingdings" panose="05000000000000000000" pitchFamily="2" charset="2"/>
              <a:buChar char="Ø"/>
              <a:defRPr/>
            </a:pPr>
            <a:r>
              <a:rPr lang="en-AU" altLang="en-US" sz="1800" dirty="0"/>
              <a:t>Maintain the child’s bonds with siblings, parents and significant others</a:t>
            </a:r>
          </a:p>
          <a:p>
            <a:pPr>
              <a:spcBef>
                <a:spcPts val="1080"/>
              </a:spcBef>
              <a:buFont typeface="Wingdings" panose="05000000000000000000" pitchFamily="2" charset="2"/>
              <a:buChar char="Ø"/>
              <a:defRPr/>
            </a:pPr>
            <a:endParaRPr lang="en-AU" altLang="en-US" sz="1800" dirty="0"/>
          </a:p>
          <a:p>
            <a:pPr>
              <a:spcBef>
                <a:spcPts val="1080"/>
              </a:spcBef>
              <a:buFont typeface="Wingdings" panose="05000000000000000000" pitchFamily="2" charset="2"/>
              <a:buChar char="Ø"/>
              <a:defRPr/>
            </a:pPr>
            <a:r>
              <a:rPr lang="en-AU" altLang="en-US" sz="1800" dirty="0"/>
              <a:t>Build a relationship through structure, nurture and boundaries – relearn relationships</a:t>
            </a:r>
          </a:p>
          <a:p>
            <a:pPr>
              <a:spcBef>
                <a:spcPts val="1080"/>
              </a:spcBef>
              <a:buFont typeface="Wingdings" panose="05000000000000000000" pitchFamily="2" charset="2"/>
              <a:buChar char="Ø"/>
              <a:defRPr/>
            </a:pPr>
            <a:endParaRPr lang="en-AU" altLang="en-US" sz="1800" dirty="0"/>
          </a:p>
          <a:p>
            <a:pPr>
              <a:spcBef>
                <a:spcPts val="1080"/>
              </a:spcBef>
              <a:buFont typeface="Wingdings" panose="05000000000000000000" pitchFamily="2" charset="2"/>
              <a:buChar char="Ø"/>
              <a:defRPr/>
            </a:pPr>
            <a:r>
              <a:rPr lang="en-AU" altLang="en-US" sz="1800" dirty="0"/>
              <a:t>Help them make sense of their experience – it wasn’t their fault</a:t>
            </a:r>
          </a:p>
          <a:p>
            <a:pPr>
              <a:spcBef>
                <a:spcPts val="1080"/>
              </a:spcBef>
              <a:buFont typeface="Wingdings" panose="05000000000000000000" pitchFamily="2" charset="2"/>
              <a:buChar char="Ø"/>
              <a:defRPr/>
            </a:pPr>
            <a:endParaRPr lang="en-AU" altLang="en-US" sz="1800" dirty="0"/>
          </a:p>
          <a:p>
            <a:pPr>
              <a:spcBef>
                <a:spcPts val="1080"/>
              </a:spcBef>
              <a:buFont typeface="Wingdings" panose="05000000000000000000" pitchFamily="2" charset="2"/>
              <a:buChar char="Ø"/>
              <a:defRPr/>
            </a:pPr>
            <a:r>
              <a:rPr lang="en-AU" altLang="en-US" sz="1800" dirty="0"/>
              <a:t>Develop positive stories about themselves</a:t>
            </a:r>
          </a:p>
          <a:p>
            <a:pPr>
              <a:spcBef>
                <a:spcPts val="1080"/>
              </a:spcBef>
              <a:buFont typeface="Wingdings" panose="05000000000000000000" pitchFamily="2" charset="2"/>
              <a:buChar char="Ø"/>
              <a:defRPr/>
            </a:pPr>
            <a:endParaRPr lang="en-AU" altLang="en-US" sz="1800" dirty="0"/>
          </a:p>
          <a:p>
            <a:pPr>
              <a:spcBef>
                <a:spcPts val="1080"/>
              </a:spcBef>
              <a:buFont typeface="Wingdings" panose="05000000000000000000" pitchFamily="2" charset="2"/>
              <a:buChar char="Ø"/>
              <a:defRPr/>
            </a:pPr>
            <a:r>
              <a:rPr lang="en-AU" altLang="en-US" sz="1800" dirty="0"/>
              <a:t>Help them connect with their talents, interests and skills</a:t>
            </a:r>
          </a:p>
        </p:txBody>
      </p:sp>
    </p:spTree>
    <p:extLst>
      <p:ext uri="{BB962C8B-B14F-4D97-AF65-F5344CB8AC3E}">
        <p14:creationId xmlns:p14="http://schemas.microsoft.com/office/powerpoint/2010/main" val="4115327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8629E0-F7CB-46BA-B947-1B561EB09112}"/>
              </a:ext>
            </a:extLst>
          </p:cNvPr>
          <p:cNvPicPr>
            <a:picLocks noChangeAspect="1"/>
          </p:cNvPicPr>
          <p:nvPr/>
        </p:nvPicPr>
        <p:blipFill>
          <a:blip r:embed="rId2"/>
          <a:stretch>
            <a:fillRect/>
          </a:stretch>
        </p:blipFill>
        <p:spPr>
          <a:xfrm>
            <a:off x="4134678" y="1573194"/>
            <a:ext cx="3730288" cy="4170462"/>
          </a:xfrm>
          <a:prstGeom prst="rect">
            <a:avLst/>
          </a:prstGeom>
        </p:spPr>
      </p:pic>
      <p:cxnSp>
        <p:nvCxnSpPr>
          <p:cNvPr id="5" name="Straight Connector 4">
            <a:extLst>
              <a:ext uri="{FF2B5EF4-FFF2-40B4-BE49-F238E27FC236}">
                <a16:creationId xmlns:a16="http://schemas.microsoft.com/office/drawing/2014/main" id="{77953615-43BD-4B34-87F5-13EC0505E080}"/>
              </a:ext>
            </a:extLst>
          </p:cNvPr>
          <p:cNvCxnSpPr/>
          <p:nvPr/>
        </p:nvCxnSpPr>
        <p:spPr>
          <a:xfrm>
            <a:off x="3203713" y="2773019"/>
            <a:ext cx="596347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823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E20B7D1-152B-454C-AB4A-2BAB023A7C98}"/>
              </a:ext>
            </a:extLst>
          </p:cNvPr>
          <p:cNvCxnSpPr/>
          <p:nvPr/>
        </p:nvCxnSpPr>
        <p:spPr>
          <a:xfrm>
            <a:off x="805070" y="93980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Subtitle 2">
            <a:extLst>
              <a:ext uri="{FF2B5EF4-FFF2-40B4-BE49-F238E27FC236}">
                <a16:creationId xmlns:a16="http://schemas.microsoft.com/office/drawing/2014/main" id="{A234AEDA-650D-458C-8638-1B5FD79D6BA6}"/>
              </a:ext>
            </a:extLst>
          </p:cNvPr>
          <p:cNvSpPr txBox="1">
            <a:spLocks/>
          </p:cNvSpPr>
          <p:nvPr/>
        </p:nvSpPr>
        <p:spPr>
          <a:xfrm>
            <a:off x="805070" y="1837629"/>
            <a:ext cx="9939130" cy="461662"/>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altLang="en-US" sz="2000" dirty="0">
                <a:latin typeface="Arial" panose="020B0604020202020204" pitchFamily="34" charset="0"/>
                <a:cs typeface="Arial" panose="020B0604020202020204" pitchFamily="34" charset="0"/>
              </a:rPr>
              <a:t>Each participant will be assessed throughout the four modules on the following learning objectives:</a:t>
            </a:r>
          </a:p>
          <a:p>
            <a:endParaRPr lang="en-US" sz="2800" dirty="0">
              <a:latin typeface="Arial" panose="020B0604020202020204" pitchFamily="34" charset="0"/>
              <a:cs typeface="Arial" panose="020B0604020202020204" pitchFamily="34" charset="0"/>
            </a:endParaRPr>
          </a:p>
        </p:txBody>
      </p:sp>
      <p:sp>
        <p:nvSpPr>
          <p:cNvPr id="8" name="Rectangle 3">
            <a:extLst>
              <a:ext uri="{FF2B5EF4-FFF2-40B4-BE49-F238E27FC236}">
                <a16:creationId xmlns:a16="http://schemas.microsoft.com/office/drawing/2014/main" id="{81C0594F-6A99-4EA3-9BB0-FF2BA723B841}"/>
              </a:ext>
            </a:extLst>
          </p:cNvPr>
          <p:cNvSpPr txBox="1">
            <a:spLocks noChangeArrowheads="1"/>
          </p:cNvSpPr>
          <p:nvPr/>
        </p:nvSpPr>
        <p:spPr>
          <a:xfrm>
            <a:off x="805069" y="2419631"/>
            <a:ext cx="10247243" cy="341615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0000"/>
              </a:lnSpc>
              <a:spcBef>
                <a:spcPts val="0"/>
              </a:spcBef>
              <a:defRPr/>
            </a:pPr>
            <a:r>
              <a:rPr lang="en-AU" altLang="en-US" sz="1600" b="1" dirty="0">
                <a:solidFill>
                  <a:srgbClr val="0070C0"/>
                </a:solidFill>
                <a:latin typeface="Arial" panose="020B0604020202020204" pitchFamily="34" charset="0"/>
                <a:cs typeface="Arial" panose="020B0604020202020204" pitchFamily="34" charset="0"/>
              </a:rPr>
              <a:t>Module one – context of foster care - </a:t>
            </a:r>
            <a:r>
              <a:rPr lang="en-AU" altLang="en-US" sz="1800" b="1" dirty="0">
                <a:solidFill>
                  <a:srgbClr val="00B050"/>
                </a:solidFill>
                <a:latin typeface="Arial" panose="020B0604020202020204" pitchFamily="34" charset="0"/>
                <a:cs typeface="Arial" panose="020B0604020202020204" pitchFamily="34" charset="0"/>
                <a:sym typeface="Wingdings" panose="05000000000000000000" pitchFamily="2" charset="2"/>
              </a:rPr>
              <a:t></a:t>
            </a:r>
            <a:r>
              <a:rPr lang="en-AU" altLang="en-US" sz="1600" b="1" dirty="0">
                <a:solidFill>
                  <a:srgbClr val="00B050"/>
                </a:solidFill>
                <a:latin typeface="Arial" panose="020B0604020202020204" pitchFamily="34" charset="0"/>
                <a:cs typeface="Arial" panose="020B0604020202020204" pitchFamily="34" charset="0"/>
                <a:sym typeface="Wingdings" panose="05000000000000000000" pitchFamily="2" charset="2"/>
              </a:rPr>
              <a:t> </a:t>
            </a:r>
            <a:r>
              <a:rPr lang="en-AU" altLang="en-US" sz="1400" b="1" i="1" dirty="0">
                <a:solidFill>
                  <a:srgbClr val="00B050"/>
                </a:solidFill>
                <a:latin typeface="Arial" panose="020B0604020202020204" pitchFamily="34" charset="0"/>
                <a:cs typeface="Arial" panose="020B0604020202020204" pitchFamily="34" charset="0"/>
                <a:sym typeface="Wingdings" panose="05000000000000000000" pitchFamily="2" charset="2"/>
              </a:rPr>
              <a:t>completed</a:t>
            </a:r>
            <a:endParaRPr lang="en-AU" altLang="en-US" sz="1600" b="1" i="1" dirty="0">
              <a:solidFill>
                <a:srgbClr val="00B050"/>
              </a:solidFill>
              <a:latin typeface="Arial" panose="020B0604020202020204" pitchFamily="34" charset="0"/>
              <a:cs typeface="Arial" panose="020B0604020202020204" pitchFamily="34" charset="0"/>
            </a:endParaRPr>
          </a:p>
          <a:p>
            <a:pPr algn="l">
              <a:lnSpc>
                <a:spcPct val="80000"/>
              </a:lnSpc>
              <a:spcBef>
                <a:spcPts val="0"/>
              </a:spcBef>
              <a:defRPr/>
            </a:pPr>
            <a:r>
              <a:rPr lang="en-AU" altLang="en-US" sz="1400" dirty="0">
                <a:solidFill>
                  <a:schemeClr val="tx1"/>
                </a:solidFill>
                <a:latin typeface="Arial" panose="020B0604020202020204" pitchFamily="34" charset="0"/>
                <a:cs typeface="Arial" panose="020B0604020202020204" pitchFamily="34" charset="0"/>
              </a:rPr>
              <a:t>An understanding of the process of how children and young people come into care and the impact of this process, and why children and young people require a care arrangement.</a:t>
            </a:r>
            <a:endParaRPr lang="en-AU" altLang="en-US" sz="1400" b="1" dirty="0">
              <a:solidFill>
                <a:schemeClr val="tx1"/>
              </a:solidFill>
              <a:latin typeface="Arial" panose="020B0604020202020204" pitchFamily="34" charset="0"/>
              <a:cs typeface="Arial" panose="020B0604020202020204" pitchFamily="34" charset="0"/>
            </a:endParaRPr>
          </a:p>
          <a:p>
            <a:pPr algn="l">
              <a:lnSpc>
                <a:spcPct val="80000"/>
              </a:lnSpc>
              <a:spcBef>
                <a:spcPts val="0"/>
              </a:spcBef>
              <a:defRPr/>
            </a:pPr>
            <a:endParaRPr lang="en-AU" altLang="en-US" sz="1600" b="1" dirty="0">
              <a:solidFill>
                <a:schemeClr val="tx1"/>
              </a:solidFill>
              <a:latin typeface="Arial" panose="020B0604020202020204" pitchFamily="34" charset="0"/>
              <a:cs typeface="Arial" panose="020B0604020202020204" pitchFamily="34" charset="0"/>
            </a:endParaRPr>
          </a:p>
          <a:p>
            <a:pPr algn="l">
              <a:lnSpc>
                <a:spcPct val="80000"/>
              </a:lnSpc>
              <a:spcBef>
                <a:spcPts val="0"/>
              </a:spcBef>
              <a:defRPr/>
            </a:pPr>
            <a:r>
              <a:rPr lang="en-AU" altLang="en-US" sz="1600" b="1" dirty="0">
                <a:solidFill>
                  <a:srgbClr val="0070C0"/>
                </a:solidFill>
                <a:latin typeface="Arial" panose="020B0604020202020204" pitchFamily="34" charset="0"/>
                <a:cs typeface="Arial" panose="020B0604020202020204" pitchFamily="34" charset="0"/>
              </a:rPr>
              <a:t>Module two – understanding impacts of trauma for a child or young person – </a:t>
            </a:r>
          </a:p>
          <a:p>
            <a:pPr algn="l">
              <a:lnSpc>
                <a:spcPct val="80000"/>
              </a:lnSpc>
              <a:spcBef>
                <a:spcPts val="0"/>
              </a:spcBef>
              <a:defRPr/>
            </a:pPr>
            <a:r>
              <a:rPr lang="en-AU" altLang="en-US" sz="1400" dirty="0">
                <a:solidFill>
                  <a:schemeClr val="tx1"/>
                </a:solidFill>
                <a:latin typeface="Arial" panose="020B0604020202020204" pitchFamily="34" charset="0"/>
                <a:cs typeface="Arial" panose="020B0604020202020204" pitchFamily="34" charset="0"/>
              </a:rPr>
              <a:t>An understanding of trauma and related behaviours for a child or young person who is in care arrangement.</a:t>
            </a:r>
            <a:endParaRPr lang="en-AU" altLang="en-US" sz="1400" b="1" dirty="0">
              <a:solidFill>
                <a:schemeClr val="tx1"/>
              </a:solidFill>
              <a:latin typeface="Arial" panose="020B0604020202020204" pitchFamily="34" charset="0"/>
              <a:cs typeface="Arial" panose="020B0604020202020204" pitchFamily="34" charset="0"/>
            </a:endParaRPr>
          </a:p>
          <a:p>
            <a:pPr algn="l">
              <a:lnSpc>
                <a:spcPct val="80000"/>
              </a:lnSpc>
              <a:spcBef>
                <a:spcPts val="0"/>
              </a:spcBef>
              <a:defRPr/>
            </a:pPr>
            <a:endParaRPr lang="en-AU" altLang="en-US" sz="1600" b="1" dirty="0">
              <a:solidFill>
                <a:schemeClr val="tx1"/>
              </a:solidFill>
              <a:latin typeface="Arial" panose="020B0604020202020204" pitchFamily="34" charset="0"/>
              <a:cs typeface="Arial" panose="020B0604020202020204" pitchFamily="34" charset="0"/>
            </a:endParaRPr>
          </a:p>
          <a:p>
            <a:pPr algn="l">
              <a:lnSpc>
                <a:spcPct val="80000"/>
              </a:lnSpc>
              <a:spcBef>
                <a:spcPts val="0"/>
              </a:spcBef>
              <a:defRPr/>
            </a:pPr>
            <a:r>
              <a:rPr lang="en-AU" altLang="en-US" sz="1600" b="1" dirty="0">
                <a:solidFill>
                  <a:srgbClr val="0070C0"/>
                </a:solidFill>
                <a:latin typeface="Arial" panose="020B0604020202020204" pitchFamily="34" charset="0"/>
                <a:cs typeface="Arial" panose="020B0604020202020204" pitchFamily="34" charset="0"/>
              </a:rPr>
              <a:t>Module three – early days in a care arrangement</a:t>
            </a:r>
          </a:p>
          <a:p>
            <a:pPr algn="l">
              <a:lnSpc>
                <a:spcPct val="80000"/>
              </a:lnSpc>
              <a:spcBef>
                <a:spcPts val="0"/>
              </a:spcBef>
              <a:defRPr/>
            </a:pPr>
            <a:r>
              <a:rPr lang="en-AU" altLang="en-US" sz="1400" dirty="0">
                <a:solidFill>
                  <a:schemeClr val="tx1"/>
                </a:solidFill>
                <a:latin typeface="Arial" panose="020B0604020202020204" pitchFamily="34" charset="0"/>
                <a:cs typeface="Arial" panose="020B0604020202020204" pitchFamily="34" charset="0"/>
              </a:rPr>
              <a:t>Developing knowledge and skills required to meet the physical, emotional and social needs of children and young people in care and an understanding of the importance of participation by children and young people and their families in decision making.</a:t>
            </a:r>
            <a:endParaRPr lang="en-AU" altLang="en-US" sz="1400" b="1" dirty="0">
              <a:solidFill>
                <a:schemeClr val="tx1"/>
              </a:solidFill>
              <a:latin typeface="Arial" panose="020B0604020202020204" pitchFamily="34" charset="0"/>
              <a:cs typeface="Arial" panose="020B0604020202020204" pitchFamily="34" charset="0"/>
            </a:endParaRPr>
          </a:p>
          <a:p>
            <a:pPr algn="l">
              <a:lnSpc>
                <a:spcPct val="80000"/>
              </a:lnSpc>
              <a:spcBef>
                <a:spcPts val="0"/>
              </a:spcBef>
              <a:defRPr/>
            </a:pPr>
            <a:endParaRPr lang="en-AU" altLang="en-US" sz="1600" b="1" dirty="0">
              <a:solidFill>
                <a:schemeClr val="tx1"/>
              </a:solidFill>
              <a:latin typeface="Arial" panose="020B0604020202020204" pitchFamily="34" charset="0"/>
              <a:cs typeface="Arial" panose="020B0604020202020204" pitchFamily="34" charset="0"/>
            </a:endParaRPr>
          </a:p>
          <a:p>
            <a:pPr algn="l">
              <a:lnSpc>
                <a:spcPct val="80000"/>
              </a:lnSpc>
              <a:spcBef>
                <a:spcPts val="0"/>
              </a:spcBef>
              <a:defRPr/>
            </a:pPr>
            <a:r>
              <a:rPr lang="en-AU" altLang="en-US" sz="1600" b="1" dirty="0">
                <a:solidFill>
                  <a:srgbClr val="0070C0"/>
                </a:solidFill>
                <a:latin typeface="Arial" panose="020B0604020202020204" pitchFamily="34" charset="0"/>
                <a:cs typeface="Arial" panose="020B0604020202020204" pitchFamily="34" charset="0"/>
              </a:rPr>
              <a:t>Module four – Quality care &amp; working together</a:t>
            </a:r>
          </a:p>
          <a:p>
            <a:pPr algn="l">
              <a:lnSpc>
                <a:spcPct val="80000"/>
              </a:lnSpc>
              <a:spcBef>
                <a:spcPts val="0"/>
              </a:spcBef>
              <a:defRPr/>
            </a:pPr>
            <a:r>
              <a:rPr lang="en-AU" altLang="en-US" sz="1400" dirty="0">
                <a:solidFill>
                  <a:schemeClr val="tx1"/>
                </a:solidFill>
                <a:latin typeface="Arial" panose="020B0604020202020204" pitchFamily="34" charset="0"/>
                <a:cs typeface="Arial" panose="020B0604020202020204" pitchFamily="34" charset="0"/>
              </a:rPr>
              <a:t>Have an understanding of the importance of partnerships between children, their families, foster and kinship carers and workers, (both in the government and non-government sectors), and their roles and responsibilities when  working together as a team.</a:t>
            </a:r>
          </a:p>
        </p:txBody>
      </p:sp>
      <p:sp>
        <p:nvSpPr>
          <p:cNvPr id="9" name="TextBox 8">
            <a:extLst>
              <a:ext uri="{FF2B5EF4-FFF2-40B4-BE49-F238E27FC236}">
                <a16:creationId xmlns:a16="http://schemas.microsoft.com/office/drawing/2014/main" id="{AD6EDFD8-9030-4432-AE27-974E3D6E5A09}"/>
              </a:ext>
            </a:extLst>
          </p:cNvPr>
          <p:cNvSpPr txBox="1"/>
          <p:nvPr/>
        </p:nvSpPr>
        <p:spPr>
          <a:xfrm>
            <a:off x="805070" y="1036114"/>
            <a:ext cx="4025346" cy="461665"/>
          </a:xfrm>
          <a:prstGeom prst="rect">
            <a:avLst/>
          </a:prstGeom>
          <a:noFill/>
        </p:spPr>
        <p:txBody>
          <a:bodyPr wrap="square" rtlCol="0">
            <a:spAutoFit/>
          </a:bodyPr>
          <a:lstStyle/>
          <a:p>
            <a:r>
              <a:rPr lang="en-AU" sz="2400" b="1" dirty="0">
                <a:latin typeface="Arial" panose="020B0604020202020204" pitchFamily="34" charset="0"/>
                <a:cs typeface="Arial" panose="020B0604020202020204" pitchFamily="34" charset="0"/>
              </a:rPr>
              <a:t>Training modules</a:t>
            </a:r>
          </a:p>
        </p:txBody>
      </p:sp>
      <p:sp>
        <p:nvSpPr>
          <p:cNvPr id="10" name="TextBox 9">
            <a:extLst>
              <a:ext uri="{FF2B5EF4-FFF2-40B4-BE49-F238E27FC236}">
                <a16:creationId xmlns:a16="http://schemas.microsoft.com/office/drawing/2014/main" id="{63B023F3-B44C-4B32-80FA-E5E4F62AF7AF}"/>
              </a:ext>
            </a:extLst>
          </p:cNvPr>
          <p:cNvSpPr txBox="1"/>
          <p:nvPr/>
        </p:nvSpPr>
        <p:spPr>
          <a:xfrm>
            <a:off x="805069" y="428245"/>
            <a:ext cx="5963478" cy="523220"/>
          </a:xfrm>
          <a:prstGeom prst="rect">
            <a:avLst/>
          </a:prstGeom>
          <a:noFill/>
        </p:spPr>
        <p:txBody>
          <a:bodyPr wrap="square" rtlCol="0">
            <a:spAutoFit/>
          </a:bodyPr>
          <a:lstStyle/>
          <a:p>
            <a:r>
              <a:rPr lang="en-AU" sz="2800" b="1" dirty="0">
                <a:latin typeface="Arial" panose="020B0604020202020204" pitchFamily="34" charset="0"/>
                <a:cs typeface="Arial" panose="020B0604020202020204" pitchFamily="34" charset="0"/>
              </a:rPr>
              <a:t>Getting ready to start</a:t>
            </a:r>
          </a:p>
        </p:txBody>
      </p:sp>
    </p:spTree>
    <p:extLst>
      <p:ext uri="{BB962C8B-B14F-4D97-AF65-F5344CB8AC3E}">
        <p14:creationId xmlns:p14="http://schemas.microsoft.com/office/powerpoint/2010/main" val="1809966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9083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3">
            <a:extLst>
              <a:ext uri="{FF2B5EF4-FFF2-40B4-BE49-F238E27FC236}">
                <a16:creationId xmlns:a16="http://schemas.microsoft.com/office/drawing/2014/main" id="{0F9D71B7-6595-4FC2-B5DC-530C612703C3}"/>
              </a:ext>
            </a:extLst>
          </p:cNvPr>
          <p:cNvSpPr txBox="1">
            <a:spLocks noChangeArrowheads="1"/>
          </p:cNvSpPr>
          <p:nvPr/>
        </p:nvSpPr>
        <p:spPr>
          <a:xfrm>
            <a:off x="735496" y="1183875"/>
            <a:ext cx="6454731" cy="65486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defRPr/>
            </a:pPr>
            <a:r>
              <a:rPr lang="en-AU" altLang="en-US" sz="3600" b="1" dirty="0"/>
              <a:t>The experience of abuse</a:t>
            </a:r>
          </a:p>
        </p:txBody>
      </p:sp>
      <p:pic>
        <p:nvPicPr>
          <p:cNvPr id="4" name="Picture 3" descr="Icon&#10;&#10;Description automatically generated">
            <a:extLst>
              <a:ext uri="{FF2B5EF4-FFF2-40B4-BE49-F238E27FC236}">
                <a16:creationId xmlns:a16="http://schemas.microsoft.com/office/drawing/2014/main" id="{A80235A2-F264-4BEF-AB85-99D993B2E6B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844210" y="2286001"/>
            <a:ext cx="3869100" cy="3865010"/>
          </a:xfrm>
          <a:prstGeom prst="rect">
            <a:avLst/>
          </a:prstGeom>
        </p:spPr>
      </p:pic>
    </p:spTree>
    <p:extLst>
      <p:ext uri="{BB962C8B-B14F-4D97-AF65-F5344CB8AC3E}">
        <p14:creationId xmlns:p14="http://schemas.microsoft.com/office/powerpoint/2010/main" val="2645447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2537792" y="2365514"/>
            <a:ext cx="5963478"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BA689ED2-0573-4478-ABD9-7F11887FE2F9}"/>
              </a:ext>
            </a:extLst>
          </p:cNvPr>
          <p:cNvPicPr>
            <a:picLocks noChangeAspect="1"/>
          </p:cNvPicPr>
          <p:nvPr/>
        </p:nvPicPr>
        <p:blipFill>
          <a:blip r:embed="rId2"/>
          <a:stretch>
            <a:fillRect/>
          </a:stretch>
        </p:blipFill>
        <p:spPr>
          <a:xfrm>
            <a:off x="3780382" y="1318206"/>
            <a:ext cx="3478298" cy="3888737"/>
          </a:xfrm>
          <a:prstGeom prst="rect">
            <a:avLst/>
          </a:prstGeom>
        </p:spPr>
      </p:pic>
    </p:spTree>
    <p:extLst>
      <p:ext uri="{BB962C8B-B14F-4D97-AF65-F5344CB8AC3E}">
        <p14:creationId xmlns:p14="http://schemas.microsoft.com/office/powerpoint/2010/main" val="4063150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501ECAFD-CBE7-40D5-875C-244D1A03339F}"/>
              </a:ext>
            </a:extLst>
          </p:cNvPr>
          <p:cNvSpPr txBox="1">
            <a:spLocks noChangeArrowheads="1"/>
          </p:cNvSpPr>
          <p:nvPr/>
        </p:nvSpPr>
        <p:spPr>
          <a:xfrm>
            <a:off x="805070" y="676261"/>
            <a:ext cx="6695661" cy="674909"/>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Sexual abuse – impacts on children</a:t>
            </a:r>
          </a:p>
        </p:txBody>
      </p:sp>
      <p:sp>
        <p:nvSpPr>
          <p:cNvPr id="4" name="Rectangle 3">
            <a:extLst>
              <a:ext uri="{FF2B5EF4-FFF2-40B4-BE49-F238E27FC236}">
                <a16:creationId xmlns:a16="http://schemas.microsoft.com/office/drawing/2014/main" id="{8AB4AB42-651C-4E37-A559-8A19C84B6457}"/>
              </a:ext>
            </a:extLst>
          </p:cNvPr>
          <p:cNvSpPr txBox="1">
            <a:spLocks noChangeArrowheads="1"/>
          </p:cNvSpPr>
          <p:nvPr/>
        </p:nvSpPr>
        <p:spPr>
          <a:xfrm>
            <a:off x="805070" y="2014941"/>
            <a:ext cx="5146881" cy="349361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buFont typeface="Wingdings" panose="05000000000000000000" pitchFamily="2" charset="2"/>
              <a:buChar char="Ø"/>
              <a:defRPr/>
            </a:pPr>
            <a:r>
              <a:rPr lang="en-AU" altLang="en-US" sz="1800" dirty="0"/>
              <a:t>Pre occupation with age inappropriate sexual behaviour and persistent acting out</a:t>
            </a:r>
          </a:p>
          <a:p>
            <a:pPr>
              <a:spcBef>
                <a:spcPts val="2400"/>
              </a:spcBef>
              <a:buFont typeface="Wingdings" panose="05000000000000000000" pitchFamily="2" charset="2"/>
              <a:buChar char="Ø"/>
              <a:defRPr/>
            </a:pPr>
            <a:r>
              <a:rPr lang="en-AU" altLang="en-US" sz="1800" dirty="0"/>
              <a:t>Persistent sexual themes in play, artwork or stories</a:t>
            </a:r>
          </a:p>
          <a:p>
            <a:pPr>
              <a:spcBef>
                <a:spcPts val="2400"/>
              </a:spcBef>
              <a:buFont typeface="Wingdings" panose="05000000000000000000" pitchFamily="2" charset="2"/>
              <a:buChar char="Ø"/>
              <a:defRPr/>
            </a:pPr>
            <a:r>
              <a:rPr lang="en-AU" altLang="en-US" sz="1800" dirty="0"/>
              <a:t>Shame</a:t>
            </a:r>
          </a:p>
          <a:p>
            <a:pPr>
              <a:spcBef>
                <a:spcPts val="2400"/>
              </a:spcBef>
              <a:buFont typeface="Wingdings" panose="05000000000000000000" pitchFamily="2" charset="2"/>
              <a:buChar char="Ø"/>
              <a:defRPr/>
            </a:pPr>
            <a:r>
              <a:rPr lang="en-AU" altLang="en-US" sz="1800" dirty="0"/>
              <a:t>Sleep disturbance</a:t>
            </a:r>
          </a:p>
          <a:p>
            <a:pPr>
              <a:spcBef>
                <a:spcPts val="2400"/>
              </a:spcBef>
              <a:buFont typeface="Wingdings" panose="05000000000000000000" pitchFamily="2" charset="2"/>
              <a:buChar char="Ø"/>
              <a:defRPr/>
            </a:pPr>
            <a:endParaRPr lang="en-AU" altLang="en-US" sz="1800" dirty="0"/>
          </a:p>
        </p:txBody>
      </p:sp>
      <p:sp>
        <p:nvSpPr>
          <p:cNvPr id="5" name="Rectangle 3">
            <a:extLst>
              <a:ext uri="{FF2B5EF4-FFF2-40B4-BE49-F238E27FC236}">
                <a16:creationId xmlns:a16="http://schemas.microsoft.com/office/drawing/2014/main" id="{5F213308-0C5F-4529-9A53-CFDC23BC09D6}"/>
              </a:ext>
            </a:extLst>
          </p:cNvPr>
          <p:cNvSpPr txBox="1">
            <a:spLocks noChangeArrowheads="1"/>
          </p:cNvSpPr>
          <p:nvPr/>
        </p:nvSpPr>
        <p:spPr>
          <a:xfrm>
            <a:off x="6533324" y="2016292"/>
            <a:ext cx="4853606" cy="29528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buFont typeface="Wingdings" panose="05000000000000000000" pitchFamily="2" charset="2"/>
              <a:buChar char="Ø"/>
              <a:defRPr/>
            </a:pPr>
            <a:r>
              <a:rPr lang="en-AU" altLang="en-US" sz="1800" dirty="0">
                <a:latin typeface="Arial" panose="020B0604020202020204" pitchFamily="34" charset="0"/>
                <a:cs typeface="Arial" panose="020B0604020202020204" pitchFamily="34" charset="0"/>
              </a:rPr>
              <a:t>Inappropriate, promiscuous or flirtatious interactions</a:t>
            </a:r>
          </a:p>
          <a:p>
            <a:pPr>
              <a:spcBef>
                <a:spcPts val="2400"/>
              </a:spcBef>
              <a:buFont typeface="Wingdings" panose="05000000000000000000" pitchFamily="2" charset="2"/>
              <a:buChar char="Ø"/>
              <a:defRPr/>
            </a:pPr>
            <a:r>
              <a:rPr lang="en-AU" altLang="en-US" sz="1800" dirty="0">
                <a:latin typeface="Arial" panose="020B0604020202020204" pitchFamily="34" charset="0"/>
                <a:cs typeface="Arial" panose="020B0604020202020204" pitchFamily="34" charset="0"/>
              </a:rPr>
              <a:t>Inappropriate sexually aggressive play</a:t>
            </a:r>
          </a:p>
          <a:p>
            <a:pPr>
              <a:spcBef>
                <a:spcPts val="2400"/>
              </a:spcBef>
              <a:buFont typeface="Wingdings" panose="05000000000000000000" pitchFamily="2" charset="2"/>
              <a:buChar char="Ø"/>
              <a:defRPr/>
            </a:pPr>
            <a:r>
              <a:rPr lang="en-AU" altLang="en-US" sz="1800" dirty="0">
                <a:latin typeface="Arial" panose="020B0604020202020204" pitchFamily="34" charset="0"/>
                <a:cs typeface="Arial" panose="020B0604020202020204" pitchFamily="34" charset="0"/>
              </a:rPr>
              <a:t>Self harm</a:t>
            </a:r>
          </a:p>
          <a:p>
            <a:pPr>
              <a:spcBef>
                <a:spcPts val="2400"/>
              </a:spcBef>
              <a:buFont typeface="Wingdings" panose="05000000000000000000" pitchFamily="2" charset="2"/>
              <a:buChar char="Ø"/>
              <a:defRPr/>
            </a:pPr>
            <a:r>
              <a:rPr lang="en-AU" altLang="en-US" sz="1800" dirty="0">
                <a:latin typeface="Arial" panose="020B0604020202020204" pitchFamily="34" charset="0"/>
                <a:cs typeface="Arial" panose="020B0604020202020204" pitchFamily="34" charset="0"/>
              </a:rPr>
              <a:t>Substance misuse and abuse</a:t>
            </a:r>
          </a:p>
        </p:txBody>
      </p:sp>
    </p:spTree>
    <p:extLst>
      <p:ext uri="{BB962C8B-B14F-4D97-AF65-F5344CB8AC3E}">
        <p14:creationId xmlns:p14="http://schemas.microsoft.com/office/powerpoint/2010/main" val="3880256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085277"/>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F17CE36B-FC5F-4FBB-8C56-852FD9229916}"/>
              </a:ext>
            </a:extLst>
          </p:cNvPr>
          <p:cNvSpPr txBox="1">
            <a:spLocks noChangeArrowheads="1"/>
          </p:cNvSpPr>
          <p:nvPr/>
        </p:nvSpPr>
        <p:spPr>
          <a:xfrm>
            <a:off x="805070" y="511097"/>
            <a:ext cx="6774911" cy="520660"/>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Sexual abuse – what carers can do?</a:t>
            </a:r>
          </a:p>
        </p:txBody>
      </p:sp>
      <p:sp>
        <p:nvSpPr>
          <p:cNvPr id="4" name="Rectangle 3">
            <a:extLst>
              <a:ext uri="{FF2B5EF4-FFF2-40B4-BE49-F238E27FC236}">
                <a16:creationId xmlns:a16="http://schemas.microsoft.com/office/drawing/2014/main" id="{CAD222E7-510E-4353-A048-C149C6F89947}"/>
              </a:ext>
            </a:extLst>
          </p:cNvPr>
          <p:cNvSpPr txBox="1">
            <a:spLocks noChangeArrowheads="1"/>
          </p:cNvSpPr>
          <p:nvPr/>
        </p:nvSpPr>
        <p:spPr>
          <a:xfrm>
            <a:off x="970068" y="1468230"/>
            <a:ext cx="5400914" cy="280368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buFont typeface="Wingdings" panose="05000000000000000000" pitchFamily="2" charset="2"/>
              <a:buChar char="Ø"/>
              <a:defRPr/>
            </a:pPr>
            <a:r>
              <a:rPr lang="en-AU" altLang="en-US" sz="1800" dirty="0"/>
              <a:t>Listen carefully</a:t>
            </a:r>
          </a:p>
          <a:p>
            <a:pPr>
              <a:spcBef>
                <a:spcPts val="2400"/>
              </a:spcBef>
              <a:buFont typeface="Wingdings" panose="05000000000000000000" pitchFamily="2" charset="2"/>
              <a:buChar char="Ø"/>
              <a:defRPr/>
            </a:pPr>
            <a:r>
              <a:rPr lang="en-AU" altLang="en-US" sz="1800" dirty="0"/>
              <a:t>Define household privacy rules</a:t>
            </a:r>
          </a:p>
          <a:p>
            <a:pPr>
              <a:spcBef>
                <a:spcPts val="2400"/>
              </a:spcBef>
              <a:buFont typeface="Wingdings" panose="05000000000000000000" pitchFamily="2" charset="2"/>
              <a:buChar char="Ø"/>
              <a:defRPr/>
            </a:pPr>
            <a:r>
              <a:rPr lang="en-AU" altLang="en-US" sz="1800" dirty="0"/>
              <a:t>Teach assertive and self protective skills</a:t>
            </a:r>
          </a:p>
          <a:p>
            <a:pPr>
              <a:spcBef>
                <a:spcPts val="2400"/>
              </a:spcBef>
              <a:buFont typeface="Wingdings" panose="05000000000000000000" pitchFamily="2" charset="2"/>
              <a:buChar char="Ø"/>
              <a:defRPr/>
            </a:pPr>
            <a:r>
              <a:rPr lang="en-AU" altLang="en-US" sz="1800" dirty="0"/>
              <a:t>Discuss the need for sexual abuse counselling</a:t>
            </a:r>
          </a:p>
          <a:p>
            <a:pPr>
              <a:spcBef>
                <a:spcPts val="2400"/>
              </a:spcBef>
              <a:buFont typeface="Wingdings" panose="05000000000000000000" pitchFamily="2" charset="2"/>
              <a:buChar char="Ø"/>
              <a:defRPr/>
            </a:pPr>
            <a:r>
              <a:rPr lang="en-AU" altLang="en-US" sz="1800" dirty="0"/>
              <a:t>Consider the level of supervision required</a:t>
            </a:r>
          </a:p>
        </p:txBody>
      </p:sp>
      <p:sp>
        <p:nvSpPr>
          <p:cNvPr id="5" name="Rectangle 4">
            <a:extLst>
              <a:ext uri="{FF2B5EF4-FFF2-40B4-BE49-F238E27FC236}">
                <a16:creationId xmlns:a16="http://schemas.microsoft.com/office/drawing/2014/main" id="{ABDA52FC-3251-42C6-9504-6B709EEAD3CD}"/>
              </a:ext>
            </a:extLst>
          </p:cNvPr>
          <p:cNvSpPr>
            <a:spLocks noChangeArrowheads="1"/>
          </p:cNvSpPr>
          <p:nvPr/>
        </p:nvSpPr>
        <p:spPr bwMode="auto">
          <a:xfrm>
            <a:off x="970068" y="5294795"/>
            <a:ext cx="6700009" cy="76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20738"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28725"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36713"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80000"/>
              </a:spcBef>
              <a:buFontTx/>
              <a:buNone/>
            </a:pPr>
            <a:r>
              <a:rPr lang="en-AU" altLang="en-US" sz="1800" dirty="0"/>
              <a:t>Useful resources to assist with sexual and reproductive health can also be found on the True website, </a:t>
            </a:r>
            <a:r>
              <a:rPr lang="en-AU" altLang="en-US" sz="1800" dirty="0">
                <a:hlinkClick r:id="rId2"/>
              </a:rPr>
              <a:t>www.true.org.au</a:t>
            </a:r>
            <a:r>
              <a:rPr lang="en-AU" altLang="en-US" sz="1800" dirty="0"/>
              <a:t>. </a:t>
            </a:r>
            <a:endParaRPr lang="en-AU" altLang="en-US" sz="2400" dirty="0"/>
          </a:p>
        </p:txBody>
      </p:sp>
      <p:pic>
        <p:nvPicPr>
          <p:cNvPr id="6" name="Picture 5">
            <a:extLst>
              <a:ext uri="{FF2B5EF4-FFF2-40B4-BE49-F238E27FC236}">
                <a16:creationId xmlns:a16="http://schemas.microsoft.com/office/drawing/2014/main" id="{6B90690A-0D09-4451-8E44-DD6ABCBDA743}"/>
              </a:ext>
            </a:extLst>
          </p:cNvPr>
          <p:cNvPicPr>
            <a:picLocks noChangeAspect="1"/>
          </p:cNvPicPr>
          <p:nvPr/>
        </p:nvPicPr>
        <p:blipFill>
          <a:blip r:embed="rId3"/>
          <a:stretch>
            <a:fillRect/>
          </a:stretch>
        </p:blipFill>
        <p:spPr>
          <a:xfrm>
            <a:off x="7670077" y="4796657"/>
            <a:ext cx="1266213" cy="12662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6404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3031436" y="2594113"/>
            <a:ext cx="5963478"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2471753F-DDBB-4A13-BD44-DE9D91AEBE84}"/>
              </a:ext>
            </a:extLst>
          </p:cNvPr>
          <p:cNvPicPr>
            <a:picLocks noChangeAspect="1"/>
          </p:cNvPicPr>
          <p:nvPr/>
        </p:nvPicPr>
        <p:blipFill>
          <a:blip r:embed="rId2"/>
          <a:stretch>
            <a:fillRect/>
          </a:stretch>
        </p:blipFill>
        <p:spPr>
          <a:xfrm>
            <a:off x="4324003" y="1447907"/>
            <a:ext cx="3543994" cy="3962185"/>
          </a:xfrm>
          <a:prstGeom prst="rect">
            <a:avLst/>
          </a:prstGeom>
        </p:spPr>
      </p:pic>
    </p:spTree>
    <p:extLst>
      <p:ext uri="{BB962C8B-B14F-4D97-AF65-F5344CB8AC3E}">
        <p14:creationId xmlns:p14="http://schemas.microsoft.com/office/powerpoint/2010/main" val="1652157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58D0C1D6-4ACE-4E3E-B8CA-3D9F90C75CE6}"/>
              </a:ext>
            </a:extLst>
          </p:cNvPr>
          <p:cNvSpPr txBox="1">
            <a:spLocks noChangeArrowheads="1"/>
          </p:cNvSpPr>
          <p:nvPr/>
        </p:nvSpPr>
        <p:spPr>
          <a:xfrm>
            <a:off x="841512" y="885443"/>
            <a:ext cx="4343400" cy="951550"/>
          </a:xfrm>
          <a:prstGeom prst="rect">
            <a:avLst/>
          </a:prstGeom>
        </p:spPr>
        <p:txBody>
          <a:bodyPr>
            <a:normAutofit fontScale="70000" lnSpcReduction="2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3600" b="1" dirty="0"/>
              <a:t>Self Harm </a:t>
            </a:r>
          </a:p>
          <a:p>
            <a:pPr algn="l">
              <a:defRPr/>
            </a:pPr>
            <a:br>
              <a:rPr lang="en-AU" altLang="en-US" sz="2800" b="1" dirty="0"/>
            </a:br>
            <a:r>
              <a:rPr lang="en-AU" altLang="en-US" sz="2800" dirty="0"/>
              <a:t>Things to look out for</a:t>
            </a:r>
          </a:p>
        </p:txBody>
      </p:sp>
      <p:sp>
        <p:nvSpPr>
          <p:cNvPr id="4" name="Rectangle 3">
            <a:extLst>
              <a:ext uri="{FF2B5EF4-FFF2-40B4-BE49-F238E27FC236}">
                <a16:creationId xmlns:a16="http://schemas.microsoft.com/office/drawing/2014/main" id="{AA808B65-A603-4AAC-BE96-CD966C9CDA2F}"/>
              </a:ext>
            </a:extLst>
          </p:cNvPr>
          <p:cNvSpPr txBox="1">
            <a:spLocks noChangeArrowheads="1"/>
          </p:cNvSpPr>
          <p:nvPr/>
        </p:nvSpPr>
        <p:spPr>
          <a:xfrm>
            <a:off x="841512" y="2095390"/>
            <a:ext cx="4528930" cy="374068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Tx/>
              <a:buNone/>
              <a:defRPr/>
            </a:pPr>
            <a:r>
              <a:rPr lang="en-AU" altLang="en-US" sz="1800" b="1" u="sng" dirty="0">
                <a:solidFill>
                  <a:srgbClr val="0070C0"/>
                </a:solidFill>
              </a:rPr>
              <a:t>Physical Changes</a:t>
            </a:r>
            <a:r>
              <a:rPr lang="en-AU" altLang="en-US" sz="1800" u="sng" dirty="0">
                <a:solidFill>
                  <a:srgbClr val="0070C0"/>
                </a:solidFill>
              </a:rPr>
              <a:t>:</a:t>
            </a:r>
          </a:p>
          <a:p>
            <a:pPr>
              <a:lnSpc>
                <a:spcPct val="80000"/>
              </a:lnSpc>
              <a:buFontTx/>
              <a:buNone/>
              <a:defRPr/>
            </a:pPr>
            <a:endParaRPr lang="en-AU" altLang="en-US" sz="1100" u="sng" dirty="0">
              <a:solidFill>
                <a:srgbClr val="0070C0"/>
              </a:solidFill>
            </a:endParaRPr>
          </a:p>
          <a:p>
            <a:pPr>
              <a:spcBef>
                <a:spcPct val="50000"/>
              </a:spcBef>
              <a:buFont typeface="Wingdings" panose="05000000000000000000" pitchFamily="2" charset="2"/>
              <a:buChar char="Ø"/>
              <a:defRPr/>
            </a:pPr>
            <a:r>
              <a:rPr lang="en-AU" altLang="en-US" sz="1600" dirty="0"/>
              <a:t>Loss of interest and pleasure in all things</a:t>
            </a:r>
          </a:p>
          <a:p>
            <a:pPr>
              <a:spcBef>
                <a:spcPct val="50000"/>
              </a:spcBef>
              <a:buFont typeface="Wingdings" panose="05000000000000000000" pitchFamily="2" charset="2"/>
              <a:buChar char="Ø"/>
              <a:defRPr/>
            </a:pPr>
            <a:r>
              <a:rPr lang="en-AU" altLang="en-US" sz="1600" dirty="0"/>
              <a:t>Loss of physical activity</a:t>
            </a:r>
          </a:p>
          <a:p>
            <a:pPr>
              <a:spcBef>
                <a:spcPct val="50000"/>
              </a:spcBef>
              <a:buFont typeface="Wingdings" panose="05000000000000000000" pitchFamily="2" charset="2"/>
              <a:buChar char="Ø"/>
              <a:defRPr/>
            </a:pPr>
            <a:r>
              <a:rPr lang="en-AU" altLang="en-US" sz="1600" dirty="0"/>
              <a:t>Loss of interest in personal hygiene</a:t>
            </a:r>
          </a:p>
          <a:p>
            <a:pPr>
              <a:spcBef>
                <a:spcPct val="50000"/>
              </a:spcBef>
              <a:buFont typeface="Wingdings" panose="05000000000000000000" pitchFamily="2" charset="2"/>
              <a:buChar char="Ø"/>
              <a:defRPr/>
            </a:pPr>
            <a:r>
              <a:rPr lang="en-AU" altLang="en-US" sz="1600" dirty="0"/>
              <a:t>Major changes in sleeping patterns –too much or too little</a:t>
            </a:r>
          </a:p>
          <a:p>
            <a:pPr>
              <a:spcBef>
                <a:spcPct val="50000"/>
              </a:spcBef>
              <a:buFont typeface="Wingdings" panose="05000000000000000000" pitchFamily="2" charset="2"/>
              <a:buChar char="Ø"/>
              <a:defRPr/>
            </a:pPr>
            <a:r>
              <a:rPr lang="en-AU" altLang="en-US" sz="1600" dirty="0"/>
              <a:t>Sudden and extreme changes in eating habits – either loss of appetite or increase in appetite. Losing or gaining weight </a:t>
            </a:r>
          </a:p>
        </p:txBody>
      </p:sp>
      <p:sp>
        <p:nvSpPr>
          <p:cNvPr id="5" name="Rectangle 4">
            <a:extLst>
              <a:ext uri="{FF2B5EF4-FFF2-40B4-BE49-F238E27FC236}">
                <a16:creationId xmlns:a16="http://schemas.microsoft.com/office/drawing/2014/main" id="{3DA72BD8-408B-4286-A2B8-E06A39F6ABF8}"/>
              </a:ext>
            </a:extLst>
          </p:cNvPr>
          <p:cNvSpPr txBox="1">
            <a:spLocks noChangeArrowheads="1"/>
          </p:cNvSpPr>
          <p:nvPr/>
        </p:nvSpPr>
        <p:spPr>
          <a:xfrm>
            <a:off x="6096000" y="2095390"/>
            <a:ext cx="5254488" cy="434701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Tx/>
              <a:buNone/>
              <a:defRPr/>
            </a:pPr>
            <a:r>
              <a:rPr lang="en-AU" altLang="en-US" sz="1800" b="1" u="sng" dirty="0">
                <a:solidFill>
                  <a:srgbClr val="0070C0"/>
                </a:solidFill>
              </a:rPr>
              <a:t>Behaviours:</a:t>
            </a:r>
          </a:p>
          <a:p>
            <a:pPr>
              <a:lnSpc>
                <a:spcPct val="80000"/>
              </a:lnSpc>
              <a:buFontTx/>
              <a:buNone/>
              <a:defRPr/>
            </a:pPr>
            <a:endParaRPr lang="en-AU" altLang="en-US" sz="800" dirty="0"/>
          </a:p>
          <a:p>
            <a:pPr>
              <a:spcBef>
                <a:spcPct val="50000"/>
              </a:spcBef>
              <a:buFont typeface="Wingdings" panose="05000000000000000000" pitchFamily="2" charset="2"/>
              <a:buChar char="Ø"/>
              <a:defRPr/>
            </a:pPr>
            <a:r>
              <a:rPr lang="en-AU" altLang="en-US" sz="1600" dirty="0"/>
              <a:t>Unexplained crying</a:t>
            </a:r>
          </a:p>
          <a:p>
            <a:pPr>
              <a:spcBef>
                <a:spcPct val="50000"/>
              </a:spcBef>
              <a:buFont typeface="Wingdings" panose="05000000000000000000" pitchFamily="2" charset="2"/>
              <a:buChar char="Ø"/>
              <a:defRPr/>
            </a:pPr>
            <a:r>
              <a:rPr lang="en-AU" altLang="en-US" sz="1600" dirty="0"/>
              <a:t>Emotional outbursts</a:t>
            </a:r>
          </a:p>
          <a:p>
            <a:pPr>
              <a:spcBef>
                <a:spcPct val="50000"/>
              </a:spcBef>
              <a:buFont typeface="Wingdings" panose="05000000000000000000" pitchFamily="2" charset="2"/>
              <a:buChar char="Ø"/>
              <a:defRPr/>
            </a:pPr>
            <a:r>
              <a:rPr lang="en-AU" altLang="en-US" sz="1600" dirty="0"/>
              <a:t>Alcohol or drug misuse</a:t>
            </a:r>
          </a:p>
          <a:p>
            <a:pPr>
              <a:spcBef>
                <a:spcPct val="50000"/>
              </a:spcBef>
              <a:buFont typeface="Wingdings" panose="05000000000000000000" pitchFamily="2" charset="2"/>
              <a:buChar char="Ø"/>
              <a:defRPr/>
            </a:pPr>
            <a:r>
              <a:rPr lang="en-AU" altLang="en-US" sz="1600" dirty="0"/>
              <a:t>Uncharacteristic risk-taking or recklessness</a:t>
            </a:r>
          </a:p>
          <a:p>
            <a:pPr>
              <a:spcBef>
                <a:spcPct val="50000"/>
              </a:spcBef>
              <a:buFont typeface="Wingdings" panose="05000000000000000000" pitchFamily="2" charset="2"/>
              <a:buChar char="Ø"/>
              <a:defRPr/>
            </a:pPr>
            <a:r>
              <a:rPr lang="en-AU" altLang="en-US" sz="1600" dirty="0"/>
              <a:t>Fighting and/or breaking the law</a:t>
            </a:r>
          </a:p>
          <a:p>
            <a:pPr>
              <a:spcBef>
                <a:spcPct val="50000"/>
              </a:spcBef>
              <a:buFont typeface="Wingdings" panose="05000000000000000000" pitchFamily="2" charset="2"/>
              <a:buChar char="Ø"/>
              <a:defRPr/>
            </a:pPr>
            <a:r>
              <a:rPr lang="en-AU" altLang="en-US" sz="1600" dirty="0"/>
              <a:t>Withdrawal</a:t>
            </a:r>
          </a:p>
          <a:p>
            <a:pPr>
              <a:spcBef>
                <a:spcPct val="50000"/>
              </a:spcBef>
              <a:buFont typeface="Wingdings" panose="05000000000000000000" pitchFamily="2" charset="2"/>
              <a:buChar char="Ø"/>
              <a:defRPr/>
            </a:pPr>
            <a:r>
              <a:rPr lang="en-AU" altLang="en-US" sz="1600" dirty="0"/>
              <a:t>Quitting activities that were previously important</a:t>
            </a:r>
          </a:p>
          <a:p>
            <a:pPr>
              <a:spcBef>
                <a:spcPct val="50000"/>
              </a:spcBef>
              <a:buFont typeface="Wingdings" panose="05000000000000000000" pitchFamily="2" charset="2"/>
              <a:buChar char="Ø"/>
              <a:defRPr/>
            </a:pPr>
            <a:r>
              <a:rPr lang="en-AU" altLang="en-US" sz="1600" dirty="0"/>
              <a:t>Prior suicidal behaviour</a:t>
            </a:r>
          </a:p>
          <a:p>
            <a:pPr>
              <a:spcBef>
                <a:spcPct val="50000"/>
              </a:spcBef>
              <a:buFont typeface="Wingdings" panose="05000000000000000000" pitchFamily="2" charset="2"/>
              <a:buChar char="Ø"/>
              <a:defRPr/>
            </a:pPr>
            <a:r>
              <a:rPr lang="en-AU" altLang="en-US" sz="1600" dirty="0"/>
              <a:t>Giving away possessions, especially those that have special significance for the person.</a:t>
            </a:r>
          </a:p>
        </p:txBody>
      </p:sp>
    </p:spTree>
    <p:extLst>
      <p:ext uri="{BB962C8B-B14F-4D97-AF65-F5344CB8AC3E}">
        <p14:creationId xmlns:p14="http://schemas.microsoft.com/office/powerpoint/2010/main" val="447953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F6285516-0A37-4E17-81D6-2A56B4ECC6E2}"/>
              </a:ext>
            </a:extLst>
          </p:cNvPr>
          <p:cNvSpPr txBox="1">
            <a:spLocks noChangeArrowheads="1"/>
          </p:cNvSpPr>
          <p:nvPr/>
        </p:nvSpPr>
        <p:spPr>
          <a:xfrm>
            <a:off x="825554" y="695842"/>
            <a:ext cx="3800856" cy="114352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Self Harm </a:t>
            </a:r>
          </a:p>
          <a:p>
            <a:pPr algn="l">
              <a:defRPr/>
            </a:pPr>
            <a:endParaRPr lang="en-AU" altLang="en-US" sz="1200" dirty="0"/>
          </a:p>
          <a:p>
            <a:pPr algn="l">
              <a:defRPr/>
            </a:pPr>
            <a:r>
              <a:rPr lang="en-AU" altLang="en-US" sz="2000" dirty="0"/>
              <a:t>Things to look out for cont.</a:t>
            </a:r>
          </a:p>
        </p:txBody>
      </p:sp>
      <p:sp>
        <p:nvSpPr>
          <p:cNvPr id="4" name="Rectangle 3">
            <a:extLst>
              <a:ext uri="{FF2B5EF4-FFF2-40B4-BE49-F238E27FC236}">
                <a16:creationId xmlns:a16="http://schemas.microsoft.com/office/drawing/2014/main" id="{1D5C6F97-7564-483B-9750-B49F02C30A33}"/>
              </a:ext>
            </a:extLst>
          </p:cNvPr>
          <p:cNvSpPr txBox="1">
            <a:spLocks noChangeArrowheads="1"/>
          </p:cNvSpPr>
          <p:nvPr/>
        </p:nvSpPr>
        <p:spPr>
          <a:xfrm>
            <a:off x="918318" y="2018803"/>
            <a:ext cx="6854081" cy="40667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Tx/>
              <a:buNone/>
              <a:defRPr/>
            </a:pPr>
            <a:r>
              <a:rPr lang="en-AU" altLang="en-US" sz="1800" b="1" u="sng" dirty="0">
                <a:solidFill>
                  <a:srgbClr val="0070C0"/>
                </a:solidFill>
              </a:rPr>
              <a:t>Conversational Signs:</a:t>
            </a:r>
            <a:r>
              <a:rPr lang="en-AU" altLang="en-US" sz="1800" dirty="0">
                <a:solidFill>
                  <a:srgbClr val="0070C0"/>
                </a:solidFill>
              </a:rPr>
              <a:t> </a:t>
            </a:r>
          </a:p>
          <a:p>
            <a:pPr>
              <a:lnSpc>
                <a:spcPct val="80000"/>
              </a:lnSpc>
              <a:buFontTx/>
              <a:buNone/>
              <a:defRPr/>
            </a:pPr>
            <a:endParaRPr lang="en-AU" altLang="en-US" sz="800" dirty="0"/>
          </a:p>
          <a:p>
            <a:pPr>
              <a:spcBef>
                <a:spcPct val="50000"/>
              </a:spcBef>
              <a:buFontTx/>
              <a:buNone/>
              <a:defRPr/>
            </a:pPr>
            <a:r>
              <a:rPr lang="en-AU" altLang="en-US" sz="1800" dirty="0"/>
              <a:t>Examples:</a:t>
            </a:r>
          </a:p>
          <a:p>
            <a:pPr>
              <a:spcBef>
                <a:spcPct val="50000"/>
              </a:spcBef>
              <a:buFont typeface="Wingdings" panose="05000000000000000000" pitchFamily="2" charset="2"/>
              <a:buChar char="Ø"/>
              <a:defRPr/>
            </a:pPr>
            <a:r>
              <a:rPr lang="en-AU" altLang="en-US" sz="1800" b="1" dirty="0"/>
              <a:t>Escape</a:t>
            </a:r>
            <a:r>
              <a:rPr lang="en-AU" altLang="en-US" sz="1800" dirty="0"/>
              <a:t> – “</a:t>
            </a:r>
            <a:r>
              <a:rPr lang="en-AU" altLang="en-US" sz="1600" dirty="0"/>
              <a:t>I can’t take this anymore”</a:t>
            </a:r>
          </a:p>
          <a:p>
            <a:pPr>
              <a:spcBef>
                <a:spcPct val="50000"/>
              </a:spcBef>
              <a:buFont typeface="Wingdings" panose="05000000000000000000" pitchFamily="2" charset="2"/>
              <a:buChar char="Ø"/>
              <a:defRPr/>
            </a:pPr>
            <a:r>
              <a:rPr lang="en-AU" altLang="en-US" sz="1800" b="1" dirty="0"/>
              <a:t>No future </a:t>
            </a:r>
            <a:r>
              <a:rPr lang="en-AU" altLang="en-US" sz="1600" dirty="0"/>
              <a:t>– “What’s the point? Things are never going to get any better”</a:t>
            </a:r>
          </a:p>
          <a:p>
            <a:pPr>
              <a:spcBef>
                <a:spcPct val="50000"/>
              </a:spcBef>
              <a:buFont typeface="Wingdings" panose="05000000000000000000" pitchFamily="2" charset="2"/>
              <a:buChar char="Ø"/>
              <a:defRPr/>
            </a:pPr>
            <a:r>
              <a:rPr lang="en-AU" altLang="en-US" sz="1800" b="1" dirty="0"/>
              <a:t>Guilt</a:t>
            </a:r>
            <a:r>
              <a:rPr lang="en-AU" altLang="en-US" sz="1800" dirty="0"/>
              <a:t> </a:t>
            </a:r>
            <a:r>
              <a:rPr lang="en-AU" altLang="en-US" sz="1600" dirty="0"/>
              <a:t>– “It’s all my fault, I’m to blame”</a:t>
            </a:r>
          </a:p>
          <a:p>
            <a:pPr>
              <a:spcBef>
                <a:spcPct val="50000"/>
              </a:spcBef>
              <a:buFont typeface="Wingdings" panose="05000000000000000000" pitchFamily="2" charset="2"/>
              <a:buChar char="Ø"/>
              <a:defRPr/>
            </a:pPr>
            <a:r>
              <a:rPr lang="en-AU" altLang="en-US" sz="1800" b="1" dirty="0"/>
              <a:t>Alone</a:t>
            </a:r>
            <a:r>
              <a:rPr lang="en-AU" altLang="en-US" sz="1800" dirty="0"/>
              <a:t> – </a:t>
            </a:r>
            <a:r>
              <a:rPr lang="en-AU" altLang="en-US" sz="1600" dirty="0"/>
              <a:t>“I’m on my own… no one cares about me”</a:t>
            </a:r>
          </a:p>
          <a:p>
            <a:pPr>
              <a:spcBef>
                <a:spcPct val="50000"/>
              </a:spcBef>
              <a:buFont typeface="Wingdings" panose="05000000000000000000" pitchFamily="2" charset="2"/>
              <a:buChar char="Ø"/>
              <a:defRPr/>
            </a:pPr>
            <a:r>
              <a:rPr lang="en-AU" altLang="en-US" sz="1800" b="1" dirty="0"/>
              <a:t>Helpless</a:t>
            </a:r>
            <a:r>
              <a:rPr lang="en-AU" altLang="en-US" sz="1800" dirty="0"/>
              <a:t> </a:t>
            </a:r>
            <a:r>
              <a:rPr lang="en-AU" altLang="en-US" sz="1600" dirty="0"/>
              <a:t>– “Nothing I do makes a bit of difference”, “Things just happen to me”</a:t>
            </a:r>
          </a:p>
          <a:p>
            <a:pPr>
              <a:spcBef>
                <a:spcPct val="50000"/>
              </a:spcBef>
              <a:buFont typeface="Wingdings" panose="05000000000000000000" pitchFamily="2" charset="2"/>
              <a:buChar char="Ø"/>
              <a:defRPr/>
            </a:pPr>
            <a:r>
              <a:rPr lang="en-AU" altLang="en-US" sz="1800" b="1" dirty="0"/>
              <a:t>Talking about suicide or death</a:t>
            </a:r>
          </a:p>
          <a:p>
            <a:pPr>
              <a:lnSpc>
                <a:spcPct val="80000"/>
              </a:lnSpc>
              <a:defRPr/>
            </a:pPr>
            <a:endParaRPr lang="en-AU" altLang="en-US" sz="1800" dirty="0"/>
          </a:p>
        </p:txBody>
      </p:sp>
      <p:sp>
        <p:nvSpPr>
          <p:cNvPr id="5" name="Rectangle 4">
            <a:extLst>
              <a:ext uri="{FF2B5EF4-FFF2-40B4-BE49-F238E27FC236}">
                <a16:creationId xmlns:a16="http://schemas.microsoft.com/office/drawing/2014/main" id="{753BFEBF-7B4E-4E8D-9950-D2DB1FCDAB29}"/>
              </a:ext>
            </a:extLst>
          </p:cNvPr>
          <p:cNvSpPr txBox="1">
            <a:spLocks noChangeArrowheads="1"/>
          </p:cNvSpPr>
          <p:nvPr/>
        </p:nvSpPr>
        <p:spPr>
          <a:xfrm>
            <a:off x="8411418" y="2049780"/>
            <a:ext cx="2862263" cy="40667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defRPr/>
            </a:pPr>
            <a:r>
              <a:rPr lang="en-AU" altLang="en-US" sz="1800" b="1" u="sng" dirty="0">
                <a:solidFill>
                  <a:srgbClr val="0070C0"/>
                </a:solidFill>
              </a:rPr>
              <a:t>Feelings:</a:t>
            </a:r>
          </a:p>
          <a:p>
            <a:pPr>
              <a:lnSpc>
                <a:spcPct val="90000"/>
              </a:lnSpc>
              <a:buFontTx/>
              <a:buNone/>
              <a:defRPr/>
            </a:pPr>
            <a:endParaRPr lang="en-AU" altLang="en-US" sz="800" b="1" dirty="0"/>
          </a:p>
          <a:p>
            <a:pPr>
              <a:lnSpc>
                <a:spcPct val="90000"/>
              </a:lnSpc>
              <a:spcBef>
                <a:spcPct val="50000"/>
              </a:spcBef>
              <a:buFont typeface="Wingdings" panose="05000000000000000000" pitchFamily="2" charset="2"/>
              <a:buChar char="Ø"/>
              <a:defRPr/>
            </a:pPr>
            <a:r>
              <a:rPr lang="en-AU" altLang="en-US" sz="1800" dirty="0"/>
              <a:t>Desperate</a:t>
            </a:r>
          </a:p>
          <a:p>
            <a:pPr>
              <a:lnSpc>
                <a:spcPct val="90000"/>
              </a:lnSpc>
              <a:spcBef>
                <a:spcPct val="50000"/>
              </a:spcBef>
              <a:buFont typeface="Wingdings" panose="05000000000000000000" pitchFamily="2" charset="2"/>
              <a:buChar char="Ø"/>
              <a:defRPr/>
            </a:pPr>
            <a:r>
              <a:rPr lang="en-AU" altLang="en-US" sz="1800" dirty="0"/>
              <a:t>Sad</a:t>
            </a:r>
          </a:p>
          <a:p>
            <a:pPr>
              <a:lnSpc>
                <a:spcPct val="90000"/>
              </a:lnSpc>
              <a:spcBef>
                <a:spcPct val="50000"/>
              </a:spcBef>
              <a:buFont typeface="Wingdings" panose="05000000000000000000" pitchFamily="2" charset="2"/>
              <a:buChar char="Ø"/>
              <a:defRPr/>
            </a:pPr>
            <a:r>
              <a:rPr lang="en-AU" altLang="en-US" sz="1800" dirty="0"/>
              <a:t>Angry</a:t>
            </a:r>
          </a:p>
          <a:p>
            <a:pPr>
              <a:lnSpc>
                <a:spcPct val="90000"/>
              </a:lnSpc>
              <a:spcBef>
                <a:spcPct val="50000"/>
              </a:spcBef>
              <a:buFont typeface="Wingdings" panose="05000000000000000000" pitchFamily="2" charset="2"/>
              <a:buChar char="Ø"/>
              <a:defRPr/>
            </a:pPr>
            <a:r>
              <a:rPr lang="en-AU" altLang="en-US" sz="1800" dirty="0"/>
              <a:t>Ashamed</a:t>
            </a:r>
          </a:p>
          <a:p>
            <a:pPr>
              <a:lnSpc>
                <a:spcPct val="90000"/>
              </a:lnSpc>
              <a:spcBef>
                <a:spcPct val="50000"/>
              </a:spcBef>
              <a:buFont typeface="Wingdings" panose="05000000000000000000" pitchFamily="2" charset="2"/>
              <a:buChar char="Ø"/>
              <a:defRPr/>
            </a:pPr>
            <a:r>
              <a:rPr lang="en-AU" altLang="en-US" sz="1800" dirty="0"/>
              <a:t>Worthless</a:t>
            </a:r>
          </a:p>
          <a:p>
            <a:pPr>
              <a:lnSpc>
                <a:spcPct val="90000"/>
              </a:lnSpc>
              <a:spcBef>
                <a:spcPct val="50000"/>
              </a:spcBef>
              <a:buFont typeface="Wingdings" panose="05000000000000000000" pitchFamily="2" charset="2"/>
              <a:buChar char="Ø"/>
              <a:defRPr/>
            </a:pPr>
            <a:r>
              <a:rPr lang="en-AU" altLang="en-US" sz="1800" dirty="0"/>
              <a:t>Powerless</a:t>
            </a:r>
          </a:p>
          <a:p>
            <a:pPr>
              <a:lnSpc>
                <a:spcPct val="90000"/>
              </a:lnSpc>
              <a:spcBef>
                <a:spcPct val="50000"/>
              </a:spcBef>
              <a:buFont typeface="Wingdings" panose="05000000000000000000" pitchFamily="2" charset="2"/>
              <a:buChar char="Ø"/>
              <a:defRPr/>
            </a:pPr>
            <a:r>
              <a:rPr lang="en-AU" altLang="en-US" sz="1800" dirty="0"/>
              <a:t>Lonely/Isolated</a:t>
            </a:r>
          </a:p>
          <a:p>
            <a:pPr>
              <a:lnSpc>
                <a:spcPct val="90000"/>
              </a:lnSpc>
              <a:spcBef>
                <a:spcPct val="50000"/>
              </a:spcBef>
              <a:buFont typeface="Wingdings" panose="05000000000000000000" pitchFamily="2" charset="2"/>
              <a:buChar char="Ø"/>
              <a:defRPr/>
            </a:pPr>
            <a:r>
              <a:rPr lang="en-AU" altLang="en-US" sz="1800" dirty="0"/>
              <a:t>Disconnected</a:t>
            </a:r>
          </a:p>
          <a:p>
            <a:pPr>
              <a:lnSpc>
                <a:spcPct val="90000"/>
              </a:lnSpc>
              <a:spcBef>
                <a:spcPct val="50000"/>
              </a:spcBef>
              <a:buFont typeface="Wingdings" panose="05000000000000000000" pitchFamily="2" charset="2"/>
              <a:buChar char="Ø"/>
              <a:defRPr/>
            </a:pPr>
            <a:r>
              <a:rPr lang="en-AU" altLang="en-US" sz="1800" dirty="0"/>
              <a:t>Hopelessness</a:t>
            </a:r>
          </a:p>
        </p:txBody>
      </p:sp>
    </p:spTree>
    <p:extLst>
      <p:ext uri="{BB962C8B-B14F-4D97-AF65-F5344CB8AC3E}">
        <p14:creationId xmlns:p14="http://schemas.microsoft.com/office/powerpoint/2010/main" val="3890825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69" y="948368"/>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4C7B4B67-8739-47D4-99AA-DD3A2BB27178}"/>
              </a:ext>
            </a:extLst>
          </p:cNvPr>
          <p:cNvSpPr txBox="1">
            <a:spLocks noChangeArrowheads="1"/>
          </p:cNvSpPr>
          <p:nvPr/>
        </p:nvSpPr>
        <p:spPr>
          <a:xfrm>
            <a:off x="805068" y="381703"/>
            <a:ext cx="6341165" cy="713613"/>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Self harm – What carers can do?</a:t>
            </a:r>
          </a:p>
        </p:txBody>
      </p:sp>
      <p:sp>
        <p:nvSpPr>
          <p:cNvPr id="4" name="Rectangle 3">
            <a:extLst>
              <a:ext uri="{FF2B5EF4-FFF2-40B4-BE49-F238E27FC236}">
                <a16:creationId xmlns:a16="http://schemas.microsoft.com/office/drawing/2014/main" id="{D192DBC3-3845-4CEC-84AA-2E51F9391ADF}"/>
              </a:ext>
            </a:extLst>
          </p:cNvPr>
          <p:cNvSpPr txBox="1">
            <a:spLocks noChangeArrowheads="1"/>
          </p:cNvSpPr>
          <p:nvPr/>
        </p:nvSpPr>
        <p:spPr>
          <a:xfrm>
            <a:off x="804613" y="1204372"/>
            <a:ext cx="10525996" cy="385180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buFont typeface="Wingdings" panose="05000000000000000000" pitchFamily="2" charset="2"/>
              <a:buChar char="Ø"/>
              <a:defRPr/>
            </a:pPr>
            <a:r>
              <a:rPr lang="en-AU" altLang="en-US" sz="1600" dirty="0"/>
              <a:t>Act straight away and talk to the child or young person</a:t>
            </a:r>
          </a:p>
          <a:p>
            <a:pPr>
              <a:spcBef>
                <a:spcPts val="1800"/>
              </a:spcBef>
              <a:buFont typeface="Wingdings" panose="05000000000000000000" pitchFamily="2" charset="2"/>
              <a:buChar char="Ø"/>
              <a:defRPr/>
            </a:pPr>
            <a:r>
              <a:rPr lang="en-AU" altLang="en-US" sz="1600" dirty="0"/>
              <a:t>Be open with your concerns, because you wish to keep them safe you will need to talk to others </a:t>
            </a:r>
          </a:p>
          <a:p>
            <a:pPr>
              <a:spcBef>
                <a:spcPts val="1800"/>
              </a:spcBef>
              <a:buFont typeface="Wingdings" panose="05000000000000000000" pitchFamily="2" charset="2"/>
              <a:buChar char="Ø"/>
              <a:defRPr/>
            </a:pPr>
            <a:r>
              <a:rPr lang="en-AU" altLang="en-US" sz="1600" dirty="0"/>
              <a:t>Take any threats, suicide talk or actions seriously</a:t>
            </a:r>
          </a:p>
          <a:p>
            <a:pPr>
              <a:spcBef>
                <a:spcPts val="1800"/>
              </a:spcBef>
              <a:buFont typeface="Wingdings" panose="05000000000000000000" pitchFamily="2" charset="2"/>
              <a:buChar char="Ø"/>
              <a:defRPr/>
            </a:pPr>
            <a:r>
              <a:rPr lang="en-AU" altLang="en-US" sz="1600" dirty="0"/>
              <a:t>Contact your CSO immediately to discuss your concerns if during work hours, or contact CSAHS if after hours</a:t>
            </a:r>
          </a:p>
          <a:p>
            <a:pPr>
              <a:spcBef>
                <a:spcPts val="1800"/>
              </a:spcBef>
              <a:buFont typeface="Wingdings" panose="05000000000000000000" pitchFamily="2" charset="2"/>
              <a:buChar char="Ø"/>
              <a:defRPr/>
            </a:pPr>
            <a:r>
              <a:rPr lang="en-AU" altLang="en-US" sz="1600" dirty="0"/>
              <a:t>Ask for strategies to help talk to the child</a:t>
            </a:r>
          </a:p>
          <a:p>
            <a:pPr>
              <a:spcBef>
                <a:spcPts val="1800"/>
              </a:spcBef>
              <a:buFont typeface="Wingdings" panose="05000000000000000000" pitchFamily="2" charset="2"/>
              <a:buChar char="Ø"/>
              <a:defRPr/>
            </a:pPr>
            <a:r>
              <a:rPr lang="en-AU" altLang="en-US" sz="1600" dirty="0"/>
              <a:t>Talk openly with others - CSO, school staff, child’s counsellor</a:t>
            </a:r>
          </a:p>
          <a:p>
            <a:pPr>
              <a:spcBef>
                <a:spcPts val="1800"/>
              </a:spcBef>
              <a:buFont typeface="Wingdings" panose="05000000000000000000" pitchFamily="2" charset="2"/>
              <a:buChar char="Ø"/>
              <a:defRPr/>
            </a:pPr>
            <a:r>
              <a:rPr lang="en-AU" altLang="en-US" sz="1600" dirty="0"/>
              <a:t>Use resources available - Foster carer support line, Information for existing carers, LIFE – Living is for everyone and Beyond Blue</a:t>
            </a:r>
          </a:p>
          <a:p>
            <a:pPr>
              <a:spcBef>
                <a:spcPts val="1800"/>
              </a:spcBef>
              <a:buFont typeface="Wingdings" panose="05000000000000000000" pitchFamily="2" charset="2"/>
              <a:buChar char="Ø"/>
              <a:defRPr/>
            </a:pPr>
            <a:endParaRPr lang="en-AU" altLang="en-US" sz="1600" dirty="0">
              <a:solidFill>
                <a:schemeClr val="accent2"/>
              </a:solidFill>
            </a:endParaRPr>
          </a:p>
          <a:p>
            <a:pPr>
              <a:spcBef>
                <a:spcPts val="1800"/>
              </a:spcBef>
              <a:buFont typeface="Wingdings" panose="05000000000000000000" pitchFamily="2" charset="2"/>
              <a:buChar char="Ø"/>
              <a:defRPr/>
            </a:pPr>
            <a:endParaRPr lang="en-AU" altLang="en-US" sz="1600" dirty="0">
              <a:solidFill>
                <a:schemeClr val="accent2"/>
              </a:solidFill>
            </a:endParaRPr>
          </a:p>
        </p:txBody>
      </p:sp>
      <p:pic>
        <p:nvPicPr>
          <p:cNvPr id="5" name="Picture 4">
            <a:extLst>
              <a:ext uri="{FF2B5EF4-FFF2-40B4-BE49-F238E27FC236}">
                <a16:creationId xmlns:a16="http://schemas.microsoft.com/office/drawing/2014/main" id="{3AF18557-C4D4-4785-946E-DF793A085D7C}"/>
              </a:ext>
            </a:extLst>
          </p:cNvPr>
          <p:cNvPicPr>
            <a:picLocks noChangeAspect="1"/>
          </p:cNvPicPr>
          <p:nvPr/>
        </p:nvPicPr>
        <p:blipFill>
          <a:blip r:embed="rId2"/>
          <a:stretch>
            <a:fillRect/>
          </a:stretch>
        </p:blipFill>
        <p:spPr>
          <a:xfrm>
            <a:off x="1969116" y="5160343"/>
            <a:ext cx="809417" cy="8094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C5A8900F-C941-4657-A22C-12E49256B79E}"/>
              </a:ext>
            </a:extLst>
          </p:cNvPr>
          <p:cNvSpPr/>
          <p:nvPr/>
        </p:nvSpPr>
        <p:spPr>
          <a:xfrm>
            <a:off x="2634944" y="5335273"/>
            <a:ext cx="1941608" cy="584775"/>
          </a:xfrm>
          <a:prstGeom prst="rect">
            <a:avLst/>
          </a:prstGeom>
        </p:spPr>
        <p:txBody>
          <a:bodyPr wrap="square">
            <a:spAutoFit/>
          </a:bodyPr>
          <a:lstStyle/>
          <a:p>
            <a:pPr algn="ctr"/>
            <a:r>
              <a:rPr lang="en-AU" altLang="en-US" sz="1600" dirty="0">
                <a:solidFill>
                  <a:srgbClr val="0070C0"/>
                </a:solidFill>
              </a:rPr>
              <a:t>Information for existing carers </a:t>
            </a:r>
            <a:endParaRPr lang="en-AU" sz="1600" dirty="0">
              <a:solidFill>
                <a:srgbClr val="0070C0"/>
              </a:solidFill>
            </a:endParaRPr>
          </a:p>
        </p:txBody>
      </p:sp>
      <p:pic>
        <p:nvPicPr>
          <p:cNvPr id="7" name="Picture 6">
            <a:extLst>
              <a:ext uri="{FF2B5EF4-FFF2-40B4-BE49-F238E27FC236}">
                <a16:creationId xmlns:a16="http://schemas.microsoft.com/office/drawing/2014/main" id="{ACB3C6D1-2C4A-41C5-BE21-CF41F74A9B4B}"/>
              </a:ext>
            </a:extLst>
          </p:cNvPr>
          <p:cNvPicPr>
            <a:picLocks noChangeAspect="1"/>
          </p:cNvPicPr>
          <p:nvPr/>
        </p:nvPicPr>
        <p:blipFill>
          <a:blip r:embed="rId3"/>
          <a:stretch>
            <a:fillRect/>
          </a:stretch>
        </p:blipFill>
        <p:spPr>
          <a:xfrm>
            <a:off x="5135774" y="5160343"/>
            <a:ext cx="809417" cy="8094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52EAA0F7-BA5C-41DC-9222-D9D8D6ABF35D}"/>
              </a:ext>
            </a:extLst>
          </p:cNvPr>
          <p:cNvSpPr/>
          <p:nvPr/>
        </p:nvSpPr>
        <p:spPr>
          <a:xfrm>
            <a:off x="5937473" y="5350469"/>
            <a:ext cx="1662147" cy="584775"/>
          </a:xfrm>
          <a:prstGeom prst="rect">
            <a:avLst/>
          </a:prstGeom>
        </p:spPr>
        <p:txBody>
          <a:bodyPr wrap="square">
            <a:spAutoFit/>
          </a:bodyPr>
          <a:lstStyle/>
          <a:p>
            <a:pPr algn="ctr"/>
            <a:r>
              <a:rPr lang="en-AU" altLang="en-US" sz="1600" dirty="0">
                <a:solidFill>
                  <a:srgbClr val="0070C0"/>
                </a:solidFill>
              </a:rPr>
              <a:t>LIFE – Living Is For Everyone </a:t>
            </a:r>
            <a:endParaRPr lang="en-AU" sz="1600" dirty="0">
              <a:solidFill>
                <a:srgbClr val="0070C0"/>
              </a:solidFill>
            </a:endParaRPr>
          </a:p>
        </p:txBody>
      </p:sp>
      <p:pic>
        <p:nvPicPr>
          <p:cNvPr id="9" name="Picture 8">
            <a:extLst>
              <a:ext uri="{FF2B5EF4-FFF2-40B4-BE49-F238E27FC236}">
                <a16:creationId xmlns:a16="http://schemas.microsoft.com/office/drawing/2014/main" id="{CE7A80FD-614B-4E06-B38B-14FFEB4B7A84}"/>
              </a:ext>
            </a:extLst>
          </p:cNvPr>
          <p:cNvPicPr>
            <a:picLocks noChangeAspect="1"/>
          </p:cNvPicPr>
          <p:nvPr/>
        </p:nvPicPr>
        <p:blipFill>
          <a:blip r:embed="rId4"/>
          <a:stretch>
            <a:fillRect/>
          </a:stretch>
        </p:blipFill>
        <p:spPr>
          <a:xfrm>
            <a:off x="8016837" y="5193647"/>
            <a:ext cx="783996" cy="783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a:extLst>
              <a:ext uri="{FF2B5EF4-FFF2-40B4-BE49-F238E27FC236}">
                <a16:creationId xmlns:a16="http://schemas.microsoft.com/office/drawing/2014/main" id="{D25E42AA-7C0B-4AFC-91CD-82939177CAF5}"/>
              </a:ext>
            </a:extLst>
          </p:cNvPr>
          <p:cNvSpPr/>
          <p:nvPr/>
        </p:nvSpPr>
        <p:spPr>
          <a:xfrm>
            <a:off x="8919958" y="5338490"/>
            <a:ext cx="1274195" cy="338554"/>
          </a:xfrm>
          <a:prstGeom prst="rect">
            <a:avLst/>
          </a:prstGeom>
        </p:spPr>
        <p:txBody>
          <a:bodyPr wrap="none">
            <a:spAutoFit/>
          </a:bodyPr>
          <a:lstStyle/>
          <a:p>
            <a:r>
              <a:rPr lang="en-AU" altLang="en-US" sz="1600" dirty="0">
                <a:solidFill>
                  <a:srgbClr val="0070C0"/>
                </a:solidFill>
              </a:rPr>
              <a:t>Beyond Blue </a:t>
            </a:r>
            <a:endParaRPr lang="en-AU" sz="1600" dirty="0">
              <a:solidFill>
                <a:srgbClr val="0070C0"/>
              </a:solidFill>
            </a:endParaRPr>
          </a:p>
        </p:txBody>
      </p:sp>
    </p:spTree>
    <p:extLst>
      <p:ext uri="{BB962C8B-B14F-4D97-AF65-F5344CB8AC3E}">
        <p14:creationId xmlns:p14="http://schemas.microsoft.com/office/powerpoint/2010/main" val="860283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12B60A2A-4C3A-4CDE-B3C1-A8D2E09CB6E7}"/>
              </a:ext>
            </a:extLst>
          </p:cNvPr>
          <p:cNvSpPr txBox="1">
            <a:spLocks noChangeArrowheads="1"/>
          </p:cNvSpPr>
          <p:nvPr/>
        </p:nvSpPr>
        <p:spPr>
          <a:xfrm>
            <a:off x="805071" y="700286"/>
            <a:ext cx="5963477" cy="765619"/>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Responding to Disclosures</a:t>
            </a:r>
          </a:p>
        </p:txBody>
      </p:sp>
      <p:sp>
        <p:nvSpPr>
          <p:cNvPr id="4" name="Rectangle 3">
            <a:extLst>
              <a:ext uri="{FF2B5EF4-FFF2-40B4-BE49-F238E27FC236}">
                <a16:creationId xmlns:a16="http://schemas.microsoft.com/office/drawing/2014/main" id="{D35B0935-DA98-40ED-8548-A4BF1361BEE4}"/>
              </a:ext>
            </a:extLst>
          </p:cNvPr>
          <p:cNvSpPr txBox="1">
            <a:spLocks noChangeArrowheads="1"/>
          </p:cNvSpPr>
          <p:nvPr/>
        </p:nvSpPr>
        <p:spPr>
          <a:xfrm>
            <a:off x="843339" y="1867416"/>
            <a:ext cx="10434259" cy="284373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buFont typeface="Wingdings" panose="05000000000000000000" pitchFamily="2" charset="2"/>
              <a:buChar char="Ø"/>
              <a:defRPr/>
            </a:pPr>
            <a:r>
              <a:rPr lang="en-AU" altLang="en-US" sz="1800" b="1" dirty="0">
                <a:solidFill>
                  <a:srgbClr val="0070C0"/>
                </a:solidFill>
              </a:rPr>
              <a:t>Be a listener not an investigator</a:t>
            </a:r>
            <a:r>
              <a:rPr lang="en-AU" altLang="en-US" sz="1800" dirty="0">
                <a:solidFill>
                  <a:srgbClr val="0070C0"/>
                </a:solidFill>
              </a:rPr>
              <a:t> </a:t>
            </a:r>
            <a:r>
              <a:rPr lang="en-AU" altLang="en-US" sz="1800" dirty="0"/>
              <a:t>- encourage children to talk in their language and ask just enough questions to act protectively. </a:t>
            </a:r>
          </a:p>
          <a:p>
            <a:pPr>
              <a:spcBef>
                <a:spcPts val="1800"/>
              </a:spcBef>
              <a:buFont typeface="Wingdings" panose="05000000000000000000" pitchFamily="2" charset="2"/>
              <a:buChar char="Ø"/>
              <a:defRPr/>
            </a:pPr>
            <a:r>
              <a:rPr lang="en-AU" altLang="en-US" sz="1800" dirty="0"/>
              <a:t>Ask </a:t>
            </a:r>
            <a:r>
              <a:rPr lang="en-AU" altLang="en-US" sz="1800" b="1" dirty="0">
                <a:solidFill>
                  <a:srgbClr val="0070C0"/>
                </a:solidFill>
              </a:rPr>
              <a:t>“can you tell me more</a:t>
            </a:r>
            <a:r>
              <a:rPr lang="en-AU" altLang="en-US" sz="1800" dirty="0">
                <a:solidFill>
                  <a:srgbClr val="0070C0"/>
                </a:solidFill>
              </a:rPr>
              <a:t> </a:t>
            </a:r>
            <a:r>
              <a:rPr lang="en-AU" altLang="en-US" sz="1800" dirty="0"/>
              <a:t>about that?” and </a:t>
            </a:r>
            <a:r>
              <a:rPr lang="en-AU" altLang="en-US" sz="1800" b="1" dirty="0">
                <a:solidFill>
                  <a:srgbClr val="0070C0"/>
                </a:solidFill>
              </a:rPr>
              <a:t>“what</a:t>
            </a:r>
            <a:r>
              <a:rPr lang="en-AU" altLang="en-US" sz="1800" dirty="0">
                <a:solidFill>
                  <a:srgbClr val="0070C0"/>
                </a:solidFill>
              </a:rPr>
              <a:t> </a:t>
            </a:r>
            <a:r>
              <a:rPr lang="en-AU" altLang="en-US" sz="1800" b="1" dirty="0">
                <a:solidFill>
                  <a:srgbClr val="0070C0"/>
                </a:solidFill>
              </a:rPr>
              <a:t>happened next?</a:t>
            </a:r>
            <a:r>
              <a:rPr lang="en-AU" altLang="en-US" sz="1800" dirty="0">
                <a:solidFill>
                  <a:srgbClr val="0070C0"/>
                </a:solidFill>
              </a:rPr>
              <a:t>”</a:t>
            </a:r>
            <a:r>
              <a:rPr lang="en-AU" altLang="en-US" sz="1800" dirty="0"/>
              <a:t>.  Do not conduct any form of interview with the child.</a:t>
            </a:r>
          </a:p>
          <a:p>
            <a:pPr>
              <a:spcBef>
                <a:spcPts val="1800"/>
              </a:spcBef>
              <a:buFont typeface="Wingdings" panose="05000000000000000000" pitchFamily="2" charset="2"/>
              <a:buChar char="Ø"/>
              <a:defRPr/>
            </a:pPr>
            <a:r>
              <a:rPr lang="en-AU" altLang="en-US" sz="1800" dirty="0"/>
              <a:t>As soon as possible after the disclosure </a:t>
            </a:r>
            <a:r>
              <a:rPr lang="en-AU" altLang="en-US" sz="1800" b="1" dirty="0">
                <a:solidFill>
                  <a:srgbClr val="0070C0"/>
                </a:solidFill>
              </a:rPr>
              <a:t>make written notes</a:t>
            </a:r>
            <a:r>
              <a:rPr lang="en-AU" altLang="en-US" sz="1800" dirty="0">
                <a:solidFill>
                  <a:srgbClr val="0070C0"/>
                </a:solidFill>
              </a:rPr>
              <a:t> </a:t>
            </a:r>
            <a:r>
              <a:rPr lang="en-AU" altLang="en-US" sz="1800" dirty="0"/>
              <a:t>including when and where the disclosure took place. Pay attention to body cues such as changes in their behaviour, feelings, and words they used.</a:t>
            </a:r>
          </a:p>
          <a:p>
            <a:pPr>
              <a:spcBef>
                <a:spcPts val="2400"/>
              </a:spcBef>
              <a:spcAft>
                <a:spcPct val="100000"/>
              </a:spcAft>
              <a:defRPr/>
            </a:pPr>
            <a:endParaRPr lang="en-AU" altLang="en-US" sz="1800" dirty="0">
              <a:solidFill>
                <a:schemeClr val="accent2"/>
              </a:solidFill>
            </a:endParaRPr>
          </a:p>
        </p:txBody>
      </p:sp>
    </p:spTree>
    <p:extLst>
      <p:ext uri="{BB962C8B-B14F-4D97-AF65-F5344CB8AC3E}">
        <p14:creationId xmlns:p14="http://schemas.microsoft.com/office/powerpoint/2010/main" val="1704347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3">
            <a:extLst>
              <a:ext uri="{FF2B5EF4-FFF2-40B4-BE49-F238E27FC236}">
                <a16:creationId xmlns:a16="http://schemas.microsoft.com/office/drawing/2014/main" id="{47AC5C35-632B-4966-B945-2A0530940735}"/>
              </a:ext>
            </a:extLst>
          </p:cNvPr>
          <p:cNvSpPr txBox="1">
            <a:spLocks noChangeArrowheads="1"/>
          </p:cNvSpPr>
          <p:nvPr/>
        </p:nvSpPr>
        <p:spPr>
          <a:xfrm>
            <a:off x="805070" y="1667876"/>
            <a:ext cx="9948199" cy="2818747"/>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buFont typeface="Wingdings" panose="05000000000000000000" pitchFamily="2" charset="2"/>
              <a:buChar char="Ø"/>
              <a:defRPr/>
            </a:pPr>
            <a:r>
              <a:rPr lang="en-AU" altLang="en-US" sz="1800" dirty="0"/>
              <a:t>Be </a:t>
            </a:r>
            <a:r>
              <a:rPr lang="en-AU" altLang="en-US" sz="1800" b="1" dirty="0">
                <a:solidFill>
                  <a:srgbClr val="0070C0"/>
                </a:solidFill>
              </a:rPr>
              <a:t>calm and reassure</a:t>
            </a:r>
            <a:r>
              <a:rPr lang="en-AU" altLang="en-US" sz="1800" dirty="0">
                <a:solidFill>
                  <a:srgbClr val="0070C0"/>
                </a:solidFill>
              </a:rPr>
              <a:t> </a:t>
            </a:r>
            <a:r>
              <a:rPr lang="en-AU" altLang="en-US" sz="1800" dirty="0"/>
              <a:t>the child or young person that it is alright to talk about this and they have not done the wrong thing.</a:t>
            </a:r>
          </a:p>
          <a:p>
            <a:pPr>
              <a:spcBef>
                <a:spcPct val="50000"/>
              </a:spcBef>
              <a:buFont typeface="Wingdings" panose="05000000000000000000" pitchFamily="2" charset="2"/>
              <a:buChar char="Ø"/>
              <a:defRPr/>
            </a:pPr>
            <a:endParaRPr lang="en-AU" altLang="en-US" sz="1000" dirty="0"/>
          </a:p>
          <a:p>
            <a:pPr>
              <a:spcBef>
                <a:spcPct val="50000"/>
              </a:spcBef>
              <a:buFont typeface="Wingdings" panose="05000000000000000000" pitchFamily="2" charset="2"/>
              <a:buChar char="Ø"/>
              <a:defRPr/>
            </a:pPr>
            <a:r>
              <a:rPr lang="en-AU" altLang="en-US" sz="1800" dirty="0"/>
              <a:t>Listen carefully and </a:t>
            </a:r>
            <a:r>
              <a:rPr lang="en-AU" altLang="en-US" sz="1800" b="1" dirty="0">
                <a:solidFill>
                  <a:srgbClr val="0070C0"/>
                </a:solidFill>
              </a:rPr>
              <a:t>demonstrate that you are taking them seriously</a:t>
            </a:r>
            <a:r>
              <a:rPr lang="en-AU" altLang="en-US" sz="1800" b="1" dirty="0"/>
              <a:t>.</a:t>
            </a:r>
          </a:p>
          <a:p>
            <a:pPr>
              <a:spcBef>
                <a:spcPct val="50000"/>
              </a:spcBef>
              <a:buFont typeface="Wingdings" panose="05000000000000000000" pitchFamily="2" charset="2"/>
              <a:buChar char="Ø"/>
              <a:defRPr/>
            </a:pPr>
            <a:endParaRPr lang="en-AU" altLang="en-US" sz="900" b="1" dirty="0"/>
          </a:p>
          <a:p>
            <a:pPr>
              <a:spcBef>
                <a:spcPct val="50000"/>
              </a:spcBef>
              <a:buFont typeface="Wingdings" panose="05000000000000000000" pitchFamily="2" charset="2"/>
              <a:buChar char="Ø"/>
              <a:defRPr/>
            </a:pPr>
            <a:r>
              <a:rPr lang="en-AU" altLang="en-US" sz="1800" dirty="0"/>
              <a:t>Tell the child or young person that </a:t>
            </a:r>
            <a:r>
              <a:rPr lang="en-AU" altLang="en-US" sz="1800" b="1" dirty="0">
                <a:solidFill>
                  <a:srgbClr val="0070C0"/>
                </a:solidFill>
              </a:rPr>
              <a:t>you will need to talk</a:t>
            </a:r>
            <a:r>
              <a:rPr lang="en-AU" altLang="en-US" sz="1800" dirty="0">
                <a:solidFill>
                  <a:srgbClr val="0070C0"/>
                </a:solidFill>
              </a:rPr>
              <a:t> </a:t>
            </a:r>
            <a:r>
              <a:rPr lang="en-AU" altLang="en-US" sz="1800" dirty="0"/>
              <a:t>to their CSO.  You should engage the child or young person in this – e.g. say this information needs to be shared with someone and ask how you can both do this.</a:t>
            </a:r>
          </a:p>
          <a:p>
            <a:pPr>
              <a:spcBef>
                <a:spcPct val="50000"/>
              </a:spcBef>
              <a:buFont typeface="Wingdings" panose="05000000000000000000" pitchFamily="2" charset="2"/>
              <a:buChar char="Ø"/>
              <a:defRPr/>
            </a:pPr>
            <a:endParaRPr lang="en-AU" altLang="en-US" sz="1100" dirty="0"/>
          </a:p>
          <a:p>
            <a:pPr>
              <a:spcBef>
                <a:spcPct val="50000"/>
              </a:spcBef>
              <a:buFont typeface="Wingdings" panose="05000000000000000000" pitchFamily="2" charset="2"/>
              <a:buChar char="Ø"/>
              <a:defRPr/>
            </a:pPr>
            <a:r>
              <a:rPr lang="en-AU" altLang="en-US" sz="1800" dirty="0"/>
              <a:t>It is </a:t>
            </a:r>
            <a:r>
              <a:rPr lang="en-AU" altLang="en-US" sz="1800" b="1" dirty="0">
                <a:solidFill>
                  <a:srgbClr val="0070C0"/>
                </a:solidFill>
              </a:rPr>
              <a:t>vital to call your CSO</a:t>
            </a:r>
            <a:r>
              <a:rPr lang="en-AU" altLang="en-US" sz="1800" dirty="0">
                <a:solidFill>
                  <a:srgbClr val="0070C0"/>
                </a:solidFill>
              </a:rPr>
              <a:t> </a:t>
            </a:r>
            <a:r>
              <a:rPr lang="en-AU" altLang="en-US" sz="1800" dirty="0"/>
              <a:t>even if you do not have all the details.</a:t>
            </a:r>
          </a:p>
          <a:p>
            <a:pPr>
              <a:spcBef>
                <a:spcPct val="50000"/>
              </a:spcBef>
              <a:buFont typeface="Wingdings" panose="05000000000000000000" pitchFamily="2" charset="2"/>
              <a:buChar char="Ø"/>
              <a:defRPr/>
            </a:pPr>
            <a:endParaRPr lang="en-AU" altLang="en-US" sz="1800" dirty="0"/>
          </a:p>
          <a:p>
            <a:pPr>
              <a:lnSpc>
                <a:spcPct val="80000"/>
              </a:lnSpc>
              <a:buFont typeface="Wingdings" panose="05000000000000000000" pitchFamily="2" charset="2"/>
              <a:buChar char="Ø"/>
              <a:defRPr/>
            </a:pPr>
            <a:endParaRPr lang="en-AU" altLang="en-US" sz="1800" dirty="0"/>
          </a:p>
        </p:txBody>
      </p:sp>
      <p:sp>
        <p:nvSpPr>
          <p:cNvPr id="4" name="Rectangle 2">
            <a:extLst>
              <a:ext uri="{FF2B5EF4-FFF2-40B4-BE49-F238E27FC236}">
                <a16:creationId xmlns:a16="http://schemas.microsoft.com/office/drawing/2014/main" id="{C5E733C4-8D5E-4AC0-A48E-89CF15C95A46}"/>
              </a:ext>
            </a:extLst>
          </p:cNvPr>
          <p:cNvSpPr txBox="1">
            <a:spLocks noChangeArrowheads="1"/>
          </p:cNvSpPr>
          <p:nvPr/>
        </p:nvSpPr>
        <p:spPr>
          <a:xfrm>
            <a:off x="805070" y="611378"/>
            <a:ext cx="5250577" cy="5943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AU" altLang="en-US" sz="2800" b="1" dirty="0">
                <a:latin typeface="Arial" panose="020B0604020202020204" pitchFamily="34" charset="0"/>
                <a:cs typeface="Arial" panose="020B0604020202020204" pitchFamily="34" charset="0"/>
              </a:rPr>
              <a:t>Responding to Disclosures</a:t>
            </a:r>
          </a:p>
        </p:txBody>
      </p:sp>
      <p:sp>
        <p:nvSpPr>
          <p:cNvPr id="5" name="TextBox 4">
            <a:extLst>
              <a:ext uri="{FF2B5EF4-FFF2-40B4-BE49-F238E27FC236}">
                <a16:creationId xmlns:a16="http://schemas.microsoft.com/office/drawing/2014/main" id="{7BBBB5C1-5269-4424-BFAE-852B857C3AE8}"/>
              </a:ext>
            </a:extLst>
          </p:cNvPr>
          <p:cNvSpPr txBox="1"/>
          <p:nvPr/>
        </p:nvSpPr>
        <p:spPr>
          <a:xfrm>
            <a:off x="805070" y="4857412"/>
            <a:ext cx="8726555"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AU" sz="1600" dirty="0"/>
              <a:t>From </a:t>
            </a:r>
            <a:r>
              <a:rPr lang="en-AU" sz="1600" b="1" dirty="0"/>
              <a:t>July 5, 2021 </a:t>
            </a:r>
            <a:r>
              <a:rPr lang="en-AU" sz="1600" dirty="0"/>
              <a:t>it is an </a:t>
            </a:r>
            <a:r>
              <a:rPr lang="en-AU" sz="1600" b="1" dirty="0"/>
              <a:t>offense for any adult not to report sexual offending against a child </a:t>
            </a:r>
            <a:r>
              <a:rPr lang="en-AU" sz="1600" dirty="0"/>
              <a:t>by another adult to police.  This means that all adults have the responsibility to report sexual offences against children to police, unless they have a reasonable excuse not to – </a:t>
            </a:r>
            <a:r>
              <a:rPr lang="en-AU" sz="1600" i="1" dirty="0"/>
              <a:t>scan the QR code to the right for more information.</a:t>
            </a:r>
          </a:p>
        </p:txBody>
      </p:sp>
      <p:pic>
        <p:nvPicPr>
          <p:cNvPr id="6" name="Picture 5">
            <a:extLst>
              <a:ext uri="{FF2B5EF4-FFF2-40B4-BE49-F238E27FC236}">
                <a16:creationId xmlns:a16="http://schemas.microsoft.com/office/drawing/2014/main" id="{9F9810E4-7292-4ACA-B857-3E0BAC81CC6B}"/>
              </a:ext>
            </a:extLst>
          </p:cNvPr>
          <p:cNvPicPr>
            <a:picLocks noChangeAspect="1"/>
          </p:cNvPicPr>
          <p:nvPr/>
        </p:nvPicPr>
        <p:blipFill>
          <a:blip r:embed="rId2"/>
          <a:stretch>
            <a:fillRect/>
          </a:stretch>
        </p:blipFill>
        <p:spPr>
          <a:xfrm>
            <a:off x="9855924" y="4970815"/>
            <a:ext cx="897345" cy="897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703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E22FF4C-7A87-4AC4-9E55-39EB1C7F2890}"/>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itle 4">
            <a:extLst>
              <a:ext uri="{FF2B5EF4-FFF2-40B4-BE49-F238E27FC236}">
                <a16:creationId xmlns:a16="http://schemas.microsoft.com/office/drawing/2014/main" id="{F804721A-525A-46C3-B5EE-78ED8BD09275}"/>
              </a:ext>
            </a:extLst>
          </p:cNvPr>
          <p:cNvSpPr txBox="1">
            <a:spLocks/>
          </p:cNvSpPr>
          <p:nvPr/>
        </p:nvSpPr>
        <p:spPr>
          <a:xfrm>
            <a:off x="805070" y="715639"/>
            <a:ext cx="8140147" cy="101374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3000" b="1" dirty="0">
                <a:latin typeface="Arial" panose="020B0604020202020204" pitchFamily="34" charset="0"/>
                <a:cs typeface="Arial" panose="020B0604020202020204" pitchFamily="34" charset="0"/>
              </a:rPr>
              <a:t>Module two </a:t>
            </a:r>
          </a:p>
          <a:p>
            <a:pPr algn="l"/>
            <a:br>
              <a:rPr lang="en-AU" sz="2800" b="1" dirty="0">
                <a:latin typeface="Arial" panose="020B0604020202020204" pitchFamily="34" charset="0"/>
                <a:cs typeface="Arial" panose="020B0604020202020204" pitchFamily="34" charset="0"/>
              </a:rPr>
            </a:br>
            <a:r>
              <a:rPr lang="en-AU" sz="2000" b="1" dirty="0">
                <a:latin typeface="Arial" panose="020B0604020202020204" pitchFamily="34" charset="0"/>
                <a:cs typeface="Arial" panose="020B0604020202020204" pitchFamily="34" charset="0"/>
              </a:rPr>
              <a:t>Understanding impacts of trauma for a child or young person</a:t>
            </a:r>
            <a:endParaRPr lang="en-AU" sz="2800" b="1" dirty="0">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C04669D6-93ED-43AD-86DB-B0BE718A73D7}"/>
              </a:ext>
            </a:extLst>
          </p:cNvPr>
          <p:cNvSpPr txBox="1">
            <a:spLocks/>
          </p:cNvSpPr>
          <p:nvPr/>
        </p:nvSpPr>
        <p:spPr>
          <a:xfrm>
            <a:off x="1033670" y="2027703"/>
            <a:ext cx="9362661" cy="39259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000" b="1" dirty="0">
                <a:latin typeface="Arial" panose="020B0604020202020204" pitchFamily="34" charset="0"/>
                <a:cs typeface="Arial" panose="020B0604020202020204" pitchFamily="34" charset="0"/>
              </a:rPr>
              <a:t>Learning outcomes – module two</a:t>
            </a:r>
          </a:p>
          <a:p>
            <a:endParaRPr lang="en-AU" sz="1200" dirty="0">
              <a:solidFill>
                <a:srgbClr val="0070C0"/>
              </a:solidFill>
              <a:latin typeface="Arial" panose="020B0604020202020204" pitchFamily="34" charset="0"/>
              <a:cs typeface="Arial" panose="020B0604020202020204" pitchFamily="34" charset="0"/>
            </a:endParaRPr>
          </a:p>
          <a:p>
            <a:pPr marL="0" indent="0">
              <a:buNone/>
            </a:pPr>
            <a:r>
              <a:rPr lang="en-AU" sz="1800" dirty="0">
                <a:solidFill>
                  <a:srgbClr val="0070C0"/>
                </a:solidFill>
                <a:latin typeface="Arial" panose="020B0604020202020204" pitchFamily="34" charset="0"/>
                <a:cs typeface="Arial" panose="020B0604020202020204" pitchFamily="34" charset="0"/>
              </a:rPr>
              <a:t>At the end of this module you will be able to:</a:t>
            </a:r>
          </a:p>
          <a:p>
            <a:pPr marL="627063" indent="-285750">
              <a:lnSpc>
                <a:spcPct val="150000"/>
              </a:lnSpc>
              <a:buFont typeface="Arial" panose="020B0604020202020204" pitchFamily="34" charset="0"/>
              <a:buChar char="•"/>
            </a:pPr>
            <a:r>
              <a:rPr lang="en-AU" altLang="en-US" sz="1600" dirty="0">
                <a:latin typeface="Arial" panose="020B0604020202020204" pitchFamily="34" charset="0"/>
                <a:cs typeface="Arial" panose="020B0604020202020204" pitchFamily="34" charset="0"/>
              </a:rPr>
              <a:t>Understand the basic developmental stages of childhood and adolescence</a:t>
            </a:r>
          </a:p>
          <a:p>
            <a:pPr marL="627063" indent="-285750">
              <a:lnSpc>
                <a:spcPct val="150000"/>
              </a:lnSpc>
              <a:buFont typeface="Arial" panose="020B0604020202020204" pitchFamily="34" charset="0"/>
              <a:buChar char="•"/>
            </a:pPr>
            <a:r>
              <a:rPr lang="en-AU" altLang="en-US" sz="1600" dirty="0">
                <a:latin typeface="Arial" panose="020B0604020202020204" pitchFamily="34" charset="0"/>
                <a:cs typeface="Arial" panose="020B0604020202020204" pitchFamily="34" charset="0"/>
              </a:rPr>
              <a:t>Understand the experience of abuse and harm and how these impact on children</a:t>
            </a:r>
          </a:p>
          <a:p>
            <a:pPr marL="627063" indent="-285750">
              <a:lnSpc>
                <a:spcPct val="150000"/>
              </a:lnSpc>
              <a:buFont typeface="Arial" panose="020B0604020202020204" pitchFamily="34" charset="0"/>
              <a:buChar char="•"/>
            </a:pPr>
            <a:r>
              <a:rPr lang="en-AU" altLang="en-US" sz="1600" dirty="0">
                <a:latin typeface="Arial" panose="020B0604020202020204" pitchFamily="34" charset="0"/>
                <a:cs typeface="Arial" panose="020B0604020202020204" pitchFamily="34" charset="0"/>
              </a:rPr>
              <a:t>Understand what attachment means for a child, and how separation impacts on attachment</a:t>
            </a:r>
          </a:p>
          <a:p>
            <a:pPr marL="627063" indent="-285750">
              <a:lnSpc>
                <a:spcPct val="150000"/>
              </a:lnSpc>
              <a:buFont typeface="Arial" panose="020B0604020202020204" pitchFamily="34" charset="0"/>
              <a:buChar char="•"/>
            </a:pPr>
            <a:r>
              <a:rPr lang="en-AU" altLang="en-US" sz="1600" dirty="0">
                <a:latin typeface="Arial" panose="020B0604020202020204" pitchFamily="34" charset="0"/>
                <a:cs typeface="Arial" panose="020B0604020202020204" pitchFamily="34" charset="0"/>
              </a:rPr>
              <a:t>Identify the types of losses that may be experienced by children who come into care and by birth family members</a:t>
            </a:r>
          </a:p>
          <a:p>
            <a:pPr marL="627063" indent="-285750">
              <a:lnSpc>
                <a:spcPct val="150000"/>
              </a:lnSpc>
              <a:buFont typeface="Arial" panose="020B0604020202020204" pitchFamily="34" charset="0"/>
              <a:buChar char="•"/>
            </a:pPr>
            <a:r>
              <a:rPr lang="en-AU" altLang="en-US" sz="1600" dirty="0">
                <a:latin typeface="Arial" panose="020B0604020202020204" pitchFamily="34" charset="0"/>
                <a:cs typeface="Arial" panose="020B0604020202020204" pitchFamily="34" charset="0"/>
              </a:rPr>
              <a:t>Understand positive behaviour supports and options for managing high risk behaviours </a:t>
            </a:r>
          </a:p>
          <a:p>
            <a:pPr marL="627063"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58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3114261" y="2315817"/>
            <a:ext cx="5963478"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1E153B57-ABCF-45EE-BADA-EB8BC4532448}"/>
              </a:ext>
            </a:extLst>
          </p:cNvPr>
          <p:cNvPicPr>
            <a:picLocks noChangeAspect="1"/>
          </p:cNvPicPr>
          <p:nvPr/>
        </p:nvPicPr>
        <p:blipFill>
          <a:blip r:embed="rId2"/>
          <a:stretch>
            <a:fillRect/>
          </a:stretch>
        </p:blipFill>
        <p:spPr>
          <a:xfrm>
            <a:off x="4060167" y="1152939"/>
            <a:ext cx="3818316" cy="4268877"/>
          </a:xfrm>
          <a:prstGeom prst="rect">
            <a:avLst/>
          </a:prstGeom>
        </p:spPr>
      </p:pic>
    </p:spTree>
    <p:extLst>
      <p:ext uri="{BB962C8B-B14F-4D97-AF65-F5344CB8AC3E}">
        <p14:creationId xmlns:p14="http://schemas.microsoft.com/office/powerpoint/2010/main" val="1384005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2333046"/>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3">
            <a:extLst>
              <a:ext uri="{FF2B5EF4-FFF2-40B4-BE49-F238E27FC236}">
                <a16:creationId xmlns:a16="http://schemas.microsoft.com/office/drawing/2014/main" id="{FCCCCC54-F082-4235-ABF9-F9F9B7BF4CF0}"/>
              </a:ext>
            </a:extLst>
          </p:cNvPr>
          <p:cNvSpPr txBox="1">
            <a:spLocks noChangeArrowheads="1"/>
          </p:cNvSpPr>
          <p:nvPr/>
        </p:nvSpPr>
        <p:spPr>
          <a:xfrm>
            <a:off x="805070" y="1282149"/>
            <a:ext cx="6156041" cy="105089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defRPr/>
            </a:pPr>
            <a:r>
              <a:rPr lang="en-AU" altLang="en-US" sz="2800" b="1" dirty="0"/>
              <a:t>Responding to challenging </a:t>
            </a:r>
          </a:p>
          <a:p>
            <a:pPr>
              <a:buFont typeface="Arial"/>
              <a:buNone/>
              <a:defRPr/>
            </a:pPr>
            <a:r>
              <a:rPr lang="en-AU" altLang="en-US" sz="2800" b="1" dirty="0"/>
              <a:t>behaviours</a:t>
            </a:r>
          </a:p>
        </p:txBody>
      </p:sp>
      <p:pic>
        <p:nvPicPr>
          <p:cNvPr id="4" name="Picture 3">
            <a:extLst>
              <a:ext uri="{FF2B5EF4-FFF2-40B4-BE49-F238E27FC236}">
                <a16:creationId xmlns:a16="http://schemas.microsoft.com/office/drawing/2014/main" id="{E1E86C05-266F-4B4A-B56E-D09C62B671A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84500" y="3383944"/>
            <a:ext cx="5823000" cy="2911500"/>
          </a:xfrm>
          <a:prstGeom prst="rect">
            <a:avLst/>
          </a:prstGeom>
        </p:spPr>
      </p:pic>
      <p:pic>
        <p:nvPicPr>
          <p:cNvPr id="5" name="Picture 4" descr="Icon&#10;&#10;Description automatically generated">
            <a:extLst>
              <a:ext uri="{FF2B5EF4-FFF2-40B4-BE49-F238E27FC236}">
                <a16:creationId xmlns:a16="http://schemas.microsoft.com/office/drawing/2014/main" id="{47120008-5475-40B1-AFA4-1785ACFBFD5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056500" y="685800"/>
            <a:ext cx="1824062" cy="2243596"/>
          </a:xfrm>
          <a:prstGeom prst="rect">
            <a:avLst/>
          </a:prstGeom>
        </p:spPr>
      </p:pic>
    </p:spTree>
    <p:extLst>
      <p:ext uri="{BB962C8B-B14F-4D97-AF65-F5344CB8AC3E}">
        <p14:creationId xmlns:p14="http://schemas.microsoft.com/office/powerpoint/2010/main" val="1562570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69ACC3D0-2412-4628-9F13-486A2D0FA518}"/>
              </a:ext>
            </a:extLst>
          </p:cNvPr>
          <p:cNvSpPr txBox="1">
            <a:spLocks noChangeArrowheads="1"/>
          </p:cNvSpPr>
          <p:nvPr/>
        </p:nvSpPr>
        <p:spPr>
          <a:xfrm>
            <a:off x="805070" y="609801"/>
            <a:ext cx="5632572" cy="764920"/>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Positive behaviour support</a:t>
            </a:r>
          </a:p>
        </p:txBody>
      </p:sp>
      <p:sp>
        <p:nvSpPr>
          <p:cNvPr id="4" name="Rectangle 3">
            <a:extLst>
              <a:ext uri="{FF2B5EF4-FFF2-40B4-BE49-F238E27FC236}">
                <a16:creationId xmlns:a16="http://schemas.microsoft.com/office/drawing/2014/main" id="{EDA63BC4-D1AB-49D1-A003-2B9DD1A93B23}"/>
              </a:ext>
            </a:extLst>
          </p:cNvPr>
          <p:cNvSpPr txBox="1">
            <a:spLocks noChangeArrowheads="1"/>
          </p:cNvSpPr>
          <p:nvPr/>
        </p:nvSpPr>
        <p:spPr>
          <a:xfrm>
            <a:off x="805070" y="1677571"/>
            <a:ext cx="8357616" cy="445249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1600" dirty="0"/>
              <a:t>All children and young people need to be supported to grow, develop skills and to participate in their social, school and community life. </a:t>
            </a:r>
          </a:p>
          <a:p>
            <a:pPr marL="0" indent="0">
              <a:buFont typeface="Arial"/>
              <a:buNone/>
            </a:pPr>
            <a:endParaRPr lang="en-AU" sz="1600" dirty="0"/>
          </a:p>
          <a:p>
            <a:pPr marL="0" indent="0">
              <a:buFont typeface="Arial"/>
              <a:buNone/>
            </a:pPr>
            <a:r>
              <a:rPr lang="en-AU" sz="1600" dirty="0"/>
              <a:t>For children in care arrangements, carers often provide the majority of that support, which should be strengths-based, modelled on positive behaviours and which should incorporate appropriate discipline within a safe and caring relationship. </a:t>
            </a:r>
          </a:p>
          <a:p>
            <a:pPr marL="0" indent="0">
              <a:buFont typeface="Arial"/>
              <a:buNone/>
            </a:pPr>
            <a:endParaRPr lang="en-AU" sz="1600" dirty="0"/>
          </a:p>
          <a:p>
            <a:pPr marL="0" indent="0">
              <a:buFont typeface="Arial"/>
              <a:buNone/>
            </a:pPr>
            <a:r>
              <a:rPr lang="en-AU" sz="1600" dirty="0"/>
              <a:t>Some children in care will have challenging or at-risk behaviour.  This behaviour:</a:t>
            </a:r>
          </a:p>
          <a:p>
            <a:pPr lvl="1">
              <a:buFont typeface="Wingdings" panose="05000000000000000000" pitchFamily="2" charset="2"/>
              <a:buChar char="Ø"/>
            </a:pPr>
            <a:r>
              <a:rPr lang="en-AU" sz="1600" dirty="0"/>
              <a:t>is typically not seen in children or young people of a similar age</a:t>
            </a:r>
          </a:p>
          <a:p>
            <a:pPr lvl="1">
              <a:buFont typeface="Wingdings" panose="05000000000000000000" pitchFamily="2" charset="2"/>
              <a:buChar char="Ø"/>
            </a:pPr>
            <a:r>
              <a:rPr lang="en-AU" sz="1600" dirty="0"/>
              <a:t>is inappropriate to the context in which it occurs</a:t>
            </a:r>
          </a:p>
          <a:p>
            <a:pPr lvl="1">
              <a:buFont typeface="Wingdings" panose="05000000000000000000" pitchFamily="2" charset="2"/>
              <a:buChar char="Ø"/>
            </a:pPr>
            <a:r>
              <a:rPr lang="en-AU" sz="1600" dirty="0"/>
              <a:t>is of such frequency, intensity and duration that it presents risk to the child or young person or others</a:t>
            </a:r>
          </a:p>
          <a:p>
            <a:pPr lvl="1">
              <a:buFont typeface="Wingdings" panose="05000000000000000000" pitchFamily="2" charset="2"/>
              <a:buChar char="Ø"/>
            </a:pPr>
            <a:r>
              <a:rPr lang="en-AU" sz="1600" dirty="0"/>
              <a:t>has a negative influence on the child or young person’s quality of life such as restricting learning opportunities, limiting access to everyday community activities or impacting negatively on relationships.</a:t>
            </a:r>
          </a:p>
          <a:p>
            <a:endParaRPr lang="en-AU" altLang="en-US" sz="1600" dirty="0">
              <a:solidFill>
                <a:schemeClr val="accent2"/>
              </a:solidFill>
            </a:endParaRPr>
          </a:p>
          <a:p>
            <a:pPr marL="0" indent="0">
              <a:spcAft>
                <a:spcPct val="40000"/>
              </a:spcAft>
              <a:buFont typeface="Arial"/>
              <a:buNone/>
              <a:defRPr/>
            </a:pPr>
            <a:endParaRPr lang="en-AU" altLang="en-US" sz="1600" dirty="0">
              <a:solidFill>
                <a:schemeClr val="accent2"/>
              </a:solidFill>
            </a:endParaRPr>
          </a:p>
        </p:txBody>
      </p:sp>
    </p:spTree>
    <p:extLst>
      <p:ext uri="{BB962C8B-B14F-4D97-AF65-F5344CB8AC3E}">
        <p14:creationId xmlns:p14="http://schemas.microsoft.com/office/powerpoint/2010/main" val="1312775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C2E6DA66-0FB2-4A69-8050-DC6F2AF2D7A6}"/>
              </a:ext>
            </a:extLst>
          </p:cNvPr>
          <p:cNvPicPr>
            <a:picLocks noChangeAspect="1"/>
          </p:cNvPicPr>
          <p:nvPr/>
        </p:nvPicPr>
        <p:blipFill>
          <a:blip r:embed="rId2"/>
          <a:stretch>
            <a:fillRect/>
          </a:stretch>
        </p:blipFill>
        <p:spPr>
          <a:xfrm>
            <a:off x="3607904" y="1576323"/>
            <a:ext cx="4268969" cy="2558355"/>
          </a:xfrm>
          <a:prstGeom prst="rect">
            <a:avLst/>
          </a:prstGeom>
        </p:spPr>
      </p:pic>
      <p:sp>
        <p:nvSpPr>
          <p:cNvPr id="6" name="Rectangle 2">
            <a:extLst>
              <a:ext uri="{FF2B5EF4-FFF2-40B4-BE49-F238E27FC236}">
                <a16:creationId xmlns:a16="http://schemas.microsoft.com/office/drawing/2014/main" id="{CE2A69E7-A2B7-43C8-9FAB-1E5B82AA6D90}"/>
              </a:ext>
            </a:extLst>
          </p:cNvPr>
          <p:cNvSpPr txBox="1">
            <a:spLocks noChangeArrowheads="1"/>
          </p:cNvSpPr>
          <p:nvPr/>
        </p:nvSpPr>
        <p:spPr>
          <a:xfrm>
            <a:off x="691137" y="641972"/>
            <a:ext cx="4486656" cy="69960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spcBef>
                <a:spcPct val="100000"/>
              </a:spcBef>
              <a:spcAft>
                <a:spcPct val="100000"/>
              </a:spcAft>
              <a:defRPr/>
            </a:pPr>
            <a:r>
              <a:rPr lang="en-AU" altLang="en-US" sz="2800" b="1" dirty="0"/>
              <a:t>Challenging behaviours</a:t>
            </a:r>
            <a:endParaRPr lang="en-AU" altLang="en-US" sz="2400" b="1" dirty="0">
              <a:latin typeface="Verdana" pitchFamily="34" charset="0"/>
            </a:endParaRPr>
          </a:p>
        </p:txBody>
      </p:sp>
      <p:sp>
        <p:nvSpPr>
          <p:cNvPr id="7" name="Rectangle 3">
            <a:extLst>
              <a:ext uri="{FF2B5EF4-FFF2-40B4-BE49-F238E27FC236}">
                <a16:creationId xmlns:a16="http://schemas.microsoft.com/office/drawing/2014/main" id="{66D03FCA-5925-4027-9521-3A868829FF86}"/>
              </a:ext>
            </a:extLst>
          </p:cNvPr>
          <p:cNvSpPr txBox="1">
            <a:spLocks noChangeArrowheads="1"/>
          </p:cNvSpPr>
          <p:nvPr/>
        </p:nvSpPr>
        <p:spPr>
          <a:xfrm>
            <a:off x="2558561" y="4510896"/>
            <a:ext cx="7074877" cy="1396873"/>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42925" indent="-542925">
              <a:defRPr/>
            </a:pPr>
            <a:r>
              <a:rPr lang="en-AU" sz="2400">
                <a:solidFill>
                  <a:srgbClr val="0070C0"/>
                </a:solidFill>
              </a:rPr>
              <a:t>Why may children in care exhibit more extreme patterns of behaviours</a:t>
            </a:r>
          </a:p>
          <a:p>
            <a:pPr marL="542925" indent="-542925">
              <a:defRPr/>
            </a:pPr>
            <a:endParaRPr lang="en-AU" sz="1200">
              <a:solidFill>
                <a:srgbClr val="0070C0"/>
              </a:solidFill>
            </a:endParaRPr>
          </a:p>
          <a:p>
            <a:pPr marL="542925" indent="-542925">
              <a:defRPr/>
            </a:pPr>
            <a:r>
              <a:rPr lang="en-AU" sz="2400">
                <a:solidFill>
                  <a:srgbClr val="0070C0"/>
                </a:solidFill>
              </a:rPr>
              <a:t>What may be some of these behaviours?  </a:t>
            </a:r>
          </a:p>
          <a:p>
            <a:pPr marL="542925" indent="-542925">
              <a:defRPr/>
            </a:pPr>
            <a:endParaRPr lang="en-AU" altLang="en-US" sz="1400" dirty="0">
              <a:solidFill>
                <a:srgbClr val="0070C0"/>
              </a:solidFill>
            </a:endParaRPr>
          </a:p>
        </p:txBody>
      </p:sp>
    </p:spTree>
    <p:extLst>
      <p:ext uri="{BB962C8B-B14F-4D97-AF65-F5344CB8AC3E}">
        <p14:creationId xmlns:p14="http://schemas.microsoft.com/office/powerpoint/2010/main" val="1749278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16B414EB-27D9-431C-AF33-A16C0141A5FA}"/>
              </a:ext>
            </a:extLst>
          </p:cNvPr>
          <p:cNvSpPr txBox="1">
            <a:spLocks noChangeArrowheads="1"/>
          </p:cNvSpPr>
          <p:nvPr/>
        </p:nvSpPr>
        <p:spPr>
          <a:xfrm>
            <a:off x="879613" y="655207"/>
            <a:ext cx="5814392" cy="604713"/>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a:t>Positive behaviour support</a:t>
            </a:r>
            <a:endParaRPr lang="en-AU" altLang="en-US" sz="2800" b="1" dirty="0"/>
          </a:p>
        </p:txBody>
      </p:sp>
      <p:sp>
        <p:nvSpPr>
          <p:cNvPr id="4" name="Rectangle 3">
            <a:extLst>
              <a:ext uri="{FF2B5EF4-FFF2-40B4-BE49-F238E27FC236}">
                <a16:creationId xmlns:a16="http://schemas.microsoft.com/office/drawing/2014/main" id="{1A94F7A3-89AA-4ECB-922A-387994CE739C}"/>
              </a:ext>
            </a:extLst>
          </p:cNvPr>
          <p:cNvSpPr txBox="1">
            <a:spLocks noChangeArrowheads="1"/>
          </p:cNvSpPr>
          <p:nvPr/>
        </p:nvSpPr>
        <p:spPr>
          <a:xfrm>
            <a:off x="805070" y="1640990"/>
            <a:ext cx="9914283" cy="327939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1800" dirty="0"/>
              <a:t>At-risk or challenging behaviour is often related to environmental factors, such as interpersonal relationships, physical environment, responses from others and the way in which services are delivered</a:t>
            </a:r>
          </a:p>
          <a:p>
            <a:endParaRPr lang="en-AU" sz="1800" dirty="0"/>
          </a:p>
          <a:p>
            <a:pPr marL="0" indent="0">
              <a:buFont typeface="Arial"/>
              <a:buNone/>
            </a:pPr>
            <a:r>
              <a:rPr lang="en-AU" sz="1800" dirty="0"/>
              <a:t>Child Safety will support cares to: </a:t>
            </a:r>
          </a:p>
          <a:p>
            <a:pPr lvl="1">
              <a:buFont typeface="Wingdings" panose="05000000000000000000" pitchFamily="2" charset="2"/>
              <a:buChar char="Ø"/>
            </a:pPr>
            <a:r>
              <a:rPr lang="en-AU" sz="1800" b="1" dirty="0">
                <a:solidFill>
                  <a:srgbClr val="0070C0"/>
                </a:solidFill>
              </a:rPr>
              <a:t>focus on understanding the purpose of the behaviour </a:t>
            </a:r>
            <a:r>
              <a:rPr lang="en-AU" sz="1800" dirty="0"/>
              <a:t>and increasing positive behaviours through skill development rather than punishing negative behaviours.</a:t>
            </a:r>
          </a:p>
          <a:p>
            <a:pPr lvl="1">
              <a:buFont typeface="Wingdings" panose="05000000000000000000" pitchFamily="2" charset="2"/>
              <a:buChar char="Ø"/>
            </a:pPr>
            <a:r>
              <a:rPr lang="en-AU" sz="1800" b="1" dirty="0">
                <a:solidFill>
                  <a:srgbClr val="0070C0"/>
                </a:solidFill>
              </a:rPr>
              <a:t>uses proactive strategies </a:t>
            </a:r>
            <a:r>
              <a:rPr lang="en-AU" sz="1800" dirty="0"/>
              <a:t>(rather than reactive or crisis driven) that overtime reduce children and young people engaging in at risk or challenging behaviour.</a:t>
            </a:r>
          </a:p>
          <a:p>
            <a:pPr marL="0" indent="0">
              <a:buFont typeface="Arial"/>
              <a:buNone/>
            </a:pPr>
            <a:endParaRPr lang="en-AU" altLang="en-US" sz="2000" dirty="0">
              <a:solidFill>
                <a:schemeClr val="accent2"/>
              </a:solidFill>
            </a:endParaRPr>
          </a:p>
          <a:p>
            <a:pPr marL="0" indent="0">
              <a:spcAft>
                <a:spcPct val="40000"/>
              </a:spcAft>
              <a:buFont typeface="Arial"/>
              <a:buNone/>
              <a:defRPr/>
            </a:pPr>
            <a:endParaRPr lang="en-AU" altLang="en-US" sz="1400" dirty="0">
              <a:solidFill>
                <a:schemeClr val="accent2"/>
              </a:solidFill>
            </a:endParaRPr>
          </a:p>
        </p:txBody>
      </p:sp>
    </p:spTree>
    <p:extLst>
      <p:ext uri="{BB962C8B-B14F-4D97-AF65-F5344CB8AC3E}">
        <p14:creationId xmlns:p14="http://schemas.microsoft.com/office/powerpoint/2010/main" val="2245762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5E50C0B1-CBBA-4235-8D0E-141099D537DF}"/>
              </a:ext>
            </a:extLst>
          </p:cNvPr>
          <p:cNvSpPr txBox="1">
            <a:spLocks noChangeArrowheads="1"/>
          </p:cNvSpPr>
          <p:nvPr/>
        </p:nvSpPr>
        <p:spPr>
          <a:xfrm>
            <a:off x="805070" y="700166"/>
            <a:ext cx="5675641" cy="755587"/>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Positive behaviour support</a:t>
            </a:r>
          </a:p>
        </p:txBody>
      </p:sp>
      <p:sp>
        <p:nvSpPr>
          <p:cNvPr id="4" name="Rectangle 3">
            <a:extLst>
              <a:ext uri="{FF2B5EF4-FFF2-40B4-BE49-F238E27FC236}">
                <a16:creationId xmlns:a16="http://schemas.microsoft.com/office/drawing/2014/main" id="{1E6A5D45-5E5C-459B-AC2E-3C18D165CD21}"/>
              </a:ext>
            </a:extLst>
          </p:cNvPr>
          <p:cNvSpPr txBox="1">
            <a:spLocks noChangeArrowheads="1"/>
          </p:cNvSpPr>
          <p:nvPr/>
        </p:nvSpPr>
        <p:spPr>
          <a:xfrm>
            <a:off x="987285" y="1864833"/>
            <a:ext cx="9925879" cy="343630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buFont typeface="Wingdings" panose="05000000000000000000" pitchFamily="2" charset="2"/>
              <a:buChar char="Ø"/>
              <a:defRPr/>
            </a:pPr>
            <a:r>
              <a:rPr lang="en-AU" altLang="en-US" sz="1800"/>
              <a:t>Children with </a:t>
            </a:r>
            <a:r>
              <a:rPr lang="en-AU" sz="1800"/>
              <a:t>challenging or at-risk behaviour </a:t>
            </a:r>
            <a:r>
              <a:rPr lang="en-AU" altLang="en-US" sz="1800"/>
              <a:t>will have a </a:t>
            </a:r>
            <a:r>
              <a:rPr lang="en-AU" altLang="en-US" sz="1800" b="1"/>
              <a:t>Positive Behaviour Support Plan </a:t>
            </a:r>
            <a:r>
              <a:rPr lang="en-AU" altLang="en-US" sz="1800">
                <a:solidFill>
                  <a:schemeClr val="accent1"/>
                </a:solidFill>
              </a:rPr>
              <a:t>– ask the CSO if the child or young person has one and what strategies are suggested</a:t>
            </a:r>
          </a:p>
          <a:p>
            <a:pPr>
              <a:spcBef>
                <a:spcPct val="50000"/>
              </a:spcBef>
              <a:buFont typeface="Wingdings" panose="05000000000000000000" pitchFamily="2" charset="2"/>
              <a:buChar char="Ø"/>
              <a:defRPr/>
            </a:pPr>
            <a:endParaRPr lang="en-AU" altLang="en-US" sz="1800"/>
          </a:p>
          <a:p>
            <a:pPr>
              <a:spcBef>
                <a:spcPct val="50000"/>
              </a:spcBef>
              <a:buFont typeface="Wingdings" panose="05000000000000000000" pitchFamily="2" charset="2"/>
              <a:buChar char="Ø"/>
              <a:defRPr/>
            </a:pPr>
            <a:r>
              <a:rPr lang="en-AU" altLang="en-US" sz="1800"/>
              <a:t>Positive behaviour support plans usually have referrals to specialist services </a:t>
            </a:r>
            <a:r>
              <a:rPr lang="en-AU" altLang="en-US" sz="1800">
                <a:solidFill>
                  <a:schemeClr val="accent1"/>
                </a:solidFill>
              </a:rPr>
              <a:t>– ask the CSO if there are referrals and how to assist at home</a:t>
            </a:r>
          </a:p>
          <a:p>
            <a:pPr>
              <a:spcBef>
                <a:spcPct val="50000"/>
              </a:spcBef>
              <a:buFont typeface="Wingdings" panose="05000000000000000000" pitchFamily="2" charset="2"/>
              <a:buChar char="Ø"/>
              <a:defRPr/>
            </a:pPr>
            <a:endParaRPr lang="en-AU" altLang="en-US" sz="1800"/>
          </a:p>
          <a:p>
            <a:pPr>
              <a:spcBef>
                <a:spcPct val="50000"/>
              </a:spcBef>
              <a:buFont typeface="Wingdings" panose="05000000000000000000" pitchFamily="2" charset="2"/>
              <a:buChar char="Ø"/>
              <a:defRPr/>
            </a:pPr>
            <a:r>
              <a:rPr lang="en-AU" altLang="en-US" sz="1800"/>
              <a:t>Case work should include support and advice to carers </a:t>
            </a:r>
            <a:r>
              <a:rPr lang="en-AU" altLang="en-US" sz="1800">
                <a:solidFill>
                  <a:schemeClr val="accent1"/>
                </a:solidFill>
              </a:rPr>
              <a:t>– how to de escalate situations, support strategies, re direction</a:t>
            </a:r>
            <a:endParaRPr lang="en-AU" altLang="en-US" sz="1800" dirty="0">
              <a:solidFill>
                <a:schemeClr val="accent1"/>
              </a:solidFill>
            </a:endParaRPr>
          </a:p>
        </p:txBody>
      </p:sp>
    </p:spTree>
    <p:extLst>
      <p:ext uri="{BB962C8B-B14F-4D97-AF65-F5344CB8AC3E}">
        <p14:creationId xmlns:p14="http://schemas.microsoft.com/office/powerpoint/2010/main" val="1442483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AE1C8384-BE55-4F13-A58F-93F6E6832D16}"/>
              </a:ext>
            </a:extLst>
          </p:cNvPr>
          <p:cNvSpPr txBox="1">
            <a:spLocks noChangeArrowheads="1"/>
          </p:cNvSpPr>
          <p:nvPr/>
        </p:nvSpPr>
        <p:spPr>
          <a:xfrm>
            <a:off x="805070" y="644006"/>
            <a:ext cx="6260591" cy="617246"/>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Positive Behaviour Support Plans</a:t>
            </a:r>
          </a:p>
        </p:txBody>
      </p:sp>
      <p:sp>
        <p:nvSpPr>
          <p:cNvPr id="4" name="Rectangle 3">
            <a:extLst>
              <a:ext uri="{FF2B5EF4-FFF2-40B4-BE49-F238E27FC236}">
                <a16:creationId xmlns:a16="http://schemas.microsoft.com/office/drawing/2014/main" id="{10169A1D-7F18-458B-BAAB-99EF12681AC9}"/>
              </a:ext>
            </a:extLst>
          </p:cNvPr>
          <p:cNvSpPr txBox="1">
            <a:spLocks noChangeArrowheads="1"/>
          </p:cNvSpPr>
          <p:nvPr/>
        </p:nvSpPr>
        <p:spPr>
          <a:xfrm>
            <a:off x="805069" y="1605481"/>
            <a:ext cx="10505661" cy="363244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1800" dirty="0"/>
              <a:t>Positive Behaviour Support plans </a:t>
            </a:r>
            <a:r>
              <a:rPr lang="en-AU" altLang="en-US" sz="1800" dirty="0"/>
              <a:t>will support a child or young person and their behaviour, including:</a:t>
            </a:r>
          </a:p>
          <a:p>
            <a:endParaRPr lang="en-AU" altLang="en-US" sz="1200" b="1" dirty="0"/>
          </a:p>
          <a:p>
            <a:r>
              <a:rPr lang="en-AU" altLang="en-US" sz="1600" b="1" dirty="0">
                <a:solidFill>
                  <a:srgbClr val="0070C0"/>
                </a:solidFill>
              </a:rPr>
              <a:t>Primary preventative strategies </a:t>
            </a:r>
            <a:r>
              <a:rPr lang="en-AU" altLang="en-US" sz="1600" dirty="0"/>
              <a:t>that aim to change the environment and improve quality of life to reduce the need for the child or young person to engage in at-risk or challenging behaviour. These strategies include building strong relationships, recognising positive behaviours rather than negative ones, focussing on strengths, clear and consistent boundaries and assisting with problem solving.</a:t>
            </a:r>
          </a:p>
          <a:p>
            <a:endParaRPr lang="en-AU" altLang="en-US" sz="1050" b="1" dirty="0"/>
          </a:p>
          <a:p>
            <a:r>
              <a:rPr lang="en-AU" altLang="en-US" sz="1600" b="1" dirty="0">
                <a:solidFill>
                  <a:srgbClr val="0070C0"/>
                </a:solidFill>
              </a:rPr>
              <a:t>Secondary strategies </a:t>
            </a:r>
            <a:r>
              <a:rPr lang="en-AU" altLang="en-US" sz="1600" dirty="0"/>
              <a:t>that aim to alleviate the situation when behaviours are low risk and to prevent the behaviour from escalating. They are used when there are early warning signs of at-risk or challenging behaviour.</a:t>
            </a:r>
          </a:p>
          <a:p>
            <a:endParaRPr lang="en-AU" altLang="en-US" sz="1100" b="1" dirty="0"/>
          </a:p>
          <a:p>
            <a:r>
              <a:rPr lang="en-AU" altLang="en-US" sz="1600" b="1" dirty="0">
                <a:solidFill>
                  <a:srgbClr val="0070C0"/>
                </a:solidFill>
              </a:rPr>
              <a:t>Non-aversive reactive strategies </a:t>
            </a:r>
            <a:r>
              <a:rPr lang="en-AU" altLang="en-US" sz="1600" dirty="0"/>
              <a:t>that aim to bring about resolution and return to safety including de-escalation strategies.</a:t>
            </a:r>
          </a:p>
          <a:p>
            <a:pPr marL="0" indent="0">
              <a:buFont typeface="Arial"/>
              <a:buNone/>
            </a:pPr>
            <a:endParaRPr lang="en-AU" altLang="en-US" sz="1400" dirty="0">
              <a:solidFill>
                <a:schemeClr val="accent2"/>
              </a:solidFill>
            </a:endParaRPr>
          </a:p>
        </p:txBody>
      </p:sp>
    </p:spTree>
    <p:extLst>
      <p:ext uri="{BB962C8B-B14F-4D97-AF65-F5344CB8AC3E}">
        <p14:creationId xmlns:p14="http://schemas.microsoft.com/office/powerpoint/2010/main" val="820891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99F3F2A-5BE7-44A0-BC44-F6AE95614395}"/>
              </a:ext>
            </a:extLst>
          </p:cNvPr>
          <p:cNvSpPr txBox="1">
            <a:spLocks noChangeArrowheads="1"/>
          </p:cNvSpPr>
          <p:nvPr/>
        </p:nvSpPr>
        <p:spPr>
          <a:xfrm>
            <a:off x="805070" y="662250"/>
            <a:ext cx="6848789" cy="1236124"/>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Positive Behaviour Support Plans</a:t>
            </a:r>
          </a:p>
          <a:p>
            <a:pPr algn="l">
              <a:defRPr/>
            </a:pPr>
            <a:endParaRPr lang="en-AU" altLang="en-US" sz="1800" b="1" dirty="0"/>
          </a:p>
          <a:p>
            <a:pPr algn="l">
              <a:defRPr/>
            </a:pPr>
            <a:r>
              <a:rPr lang="en-AU" altLang="en-US" sz="2400" b="1" dirty="0"/>
              <a:t>NDIS</a:t>
            </a:r>
          </a:p>
        </p:txBody>
      </p:sp>
      <p:sp>
        <p:nvSpPr>
          <p:cNvPr id="4" name="Rectangle 3">
            <a:extLst>
              <a:ext uri="{FF2B5EF4-FFF2-40B4-BE49-F238E27FC236}">
                <a16:creationId xmlns:a16="http://schemas.microsoft.com/office/drawing/2014/main" id="{DE2A16DE-C286-4A92-B0AF-0EF586CEC0BF}"/>
              </a:ext>
            </a:extLst>
          </p:cNvPr>
          <p:cNvSpPr txBox="1">
            <a:spLocks noChangeArrowheads="1"/>
          </p:cNvSpPr>
          <p:nvPr/>
        </p:nvSpPr>
        <p:spPr>
          <a:xfrm>
            <a:off x="805070" y="2167832"/>
            <a:ext cx="9849678" cy="333270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altLang="en-US" sz="1800" dirty="0"/>
              <a:t>For children and young people with a disability who engage in at-risk or challenging behaviour, their National Disability Insurance Scheme (NDIS) plan will include funding for:</a:t>
            </a:r>
          </a:p>
          <a:p>
            <a:pPr marL="0" indent="0">
              <a:buFont typeface="Arial"/>
              <a:buNone/>
            </a:pPr>
            <a:endParaRPr lang="en-AU" altLang="en-US" sz="1050" dirty="0"/>
          </a:p>
          <a:p>
            <a:pPr marL="804863"/>
            <a:r>
              <a:rPr lang="en-AU" altLang="en-US" sz="1800" dirty="0"/>
              <a:t>the development of a PBS Plan and staff training to implement the plan</a:t>
            </a:r>
          </a:p>
          <a:p>
            <a:pPr marL="804863"/>
            <a:r>
              <a:rPr lang="en-AU" altLang="en-US" sz="1800" dirty="0"/>
              <a:t>funding for other allied health funding as required to support the assessment and development of a PBS Plan and skill development e.g. occupational therapy, speech therapy.</a:t>
            </a:r>
          </a:p>
          <a:p>
            <a:endParaRPr lang="en-AU" altLang="en-US" sz="1100" dirty="0"/>
          </a:p>
          <a:p>
            <a:pPr marL="0" indent="0">
              <a:buFont typeface="Arial"/>
              <a:buNone/>
            </a:pPr>
            <a:r>
              <a:rPr lang="en-AU" sz="1800" dirty="0"/>
              <a:t>Carers and direct care staff will also discuss any concerns about a child or young person’s behaviour during the NDIS planning or review meeting. </a:t>
            </a:r>
            <a:endParaRPr lang="en-AU" altLang="en-US" sz="1800" dirty="0"/>
          </a:p>
          <a:p>
            <a:pPr marL="0" indent="0">
              <a:buFont typeface="Arial"/>
              <a:buNone/>
            </a:pPr>
            <a:endParaRPr lang="en-AU" altLang="en-US" sz="1800" dirty="0"/>
          </a:p>
        </p:txBody>
      </p:sp>
    </p:spTree>
    <p:extLst>
      <p:ext uri="{BB962C8B-B14F-4D97-AF65-F5344CB8AC3E}">
        <p14:creationId xmlns:p14="http://schemas.microsoft.com/office/powerpoint/2010/main" val="3511357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9718A4D9-8A69-4CFD-8734-D4114D50B20D}"/>
              </a:ext>
            </a:extLst>
          </p:cNvPr>
          <p:cNvSpPr txBox="1">
            <a:spLocks noChangeArrowheads="1"/>
          </p:cNvSpPr>
          <p:nvPr/>
        </p:nvSpPr>
        <p:spPr>
          <a:xfrm>
            <a:off x="805070" y="795718"/>
            <a:ext cx="5874026" cy="1061784"/>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Positive Behaviour Support</a:t>
            </a:r>
            <a:br>
              <a:rPr lang="en-AU" altLang="en-US" sz="2800" b="1" dirty="0"/>
            </a:br>
            <a:endParaRPr lang="en-AU" altLang="en-US" sz="2800" b="1" dirty="0"/>
          </a:p>
          <a:p>
            <a:pPr algn="l">
              <a:defRPr/>
            </a:pPr>
            <a:r>
              <a:rPr lang="en-AU" altLang="en-US" sz="2400" b="1" dirty="0"/>
              <a:t>Prohibited practices</a:t>
            </a:r>
          </a:p>
        </p:txBody>
      </p:sp>
      <p:sp>
        <p:nvSpPr>
          <p:cNvPr id="4" name="Rectangle 4">
            <a:extLst>
              <a:ext uri="{FF2B5EF4-FFF2-40B4-BE49-F238E27FC236}">
                <a16:creationId xmlns:a16="http://schemas.microsoft.com/office/drawing/2014/main" id="{987A6F68-6F02-405A-947E-54CFE4D2557D}"/>
              </a:ext>
            </a:extLst>
          </p:cNvPr>
          <p:cNvSpPr>
            <a:spLocks noChangeArrowheads="1"/>
          </p:cNvSpPr>
          <p:nvPr/>
        </p:nvSpPr>
        <p:spPr bwMode="auto">
          <a:xfrm>
            <a:off x="983975" y="2088482"/>
            <a:ext cx="9561442" cy="419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20738"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28725"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36713"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Aft>
                <a:spcPct val="40000"/>
              </a:spcAft>
              <a:buNone/>
              <a:defRPr/>
            </a:pPr>
            <a:r>
              <a:rPr lang="en-AU" altLang="en-US" sz="2000" dirty="0">
                <a:latin typeface="+mn-lt"/>
              </a:rPr>
              <a:t>Prohibited practices are:</a:t>
            </a:r>
          </a:p>
          <a:p>
            <a:pPr marL="715963" indent="-285750">
              <a:spcAft>
                <a:spcPct val="40000"/>
              </a:spcAft>
              <a:defRPr/>
            </a:pPr>
            <a:r>
              <a:rPr lang="en-AU" altLang="en-US" sz="1800" dirty="0">
                <a:latin typeface="+mn-lt"/>
              </a:rPr>
              <a:t>unlawful and unethical practices which present a high risk of causing high level discomfort and trauma. </a:t>
            </a:r>
          </a:p>
          <a:p>
            <a:pPr marL="715963" indent="-285750">
              <a:spcAft>
                <a:spcPct val="40000"/>
              </a:spcAft>
              <a:defRPr/>
            </a:pPr>
            <a:r>
              <a:rPr lang="en-AU" altLang="en-US" sz="1800" dirty="0">
                <a:latin typeface="+mn-lt"/>
              </a:rPr>
              <a:t>Any action which is contrary to section 122 of the Act because it frightens, threatens or humiliates a child or young person</a:t>
            </a:r>
          </a:p>
          <a:p>
            <a:pPr>
              <a:spcAft>
                <a:spcPct val="40000"/>
              </a:spcAft>
              <a:buNone/>
              <a:defRPr/>
            </a:pPr>
            <a:endParaRPr lang="en-AU" altLang="en-US" sz="1100" dirty="0">
              <a:latin typeface="+mn-lt"/>
            </a:endParaRPr>
          </a:p>
          <a:p>
            <a:pPr>
              <a:spcAft>
                <a:spcPct val="40000"/>
              </a:spcAft>
              <a:buNone/>
              <a:defRPr/>
            </a:pPr>
            <a:r>
              <a:rPr lang="en-AU" altLang="en-US" sz="1800" dirty="0">
                <a:latin typeface="+mn-lt"/>
              </a:rPr>
              <a:t>Prohibited practices must not be used in responding to the behaviour of children in care.</a:t>
            </a:r>
          </a:p>
          <a:p>
            <a:pPr>
              <a:spcAft>
                <a:spcPct val="40000"/>
              </a:spcAft>
              <a:buNone/>
              <a:defRPr/>
            </a:pPr>
            <a:endParaRPr lang="en-AU" altLang="en-US" sz="1800" dirty="0">
              <a:latin typeface="+mn-lt"/>
            </a:endParaRPr>
          </a:p>
          <a:p>
            <a:pPr>
              <a:spcAft>
                <a:spcPct val="40000"/>
              </a:spcAft>
              <a:buNone/>
              <a:defRPr/>
            </a:pPr>
            <a:r>
              <a:rPr lang="en-AU" altLang="en-US" sz="1800" b="1" dirty="0">
                <a:solidFill>
                  <a:srgbClr val="0070C0"/>
                </a:solidFill>
                <a:latin typeface="+mn-lt"/>
              </a:rPr>
              <a:t>The use of these and the following responses must be reported to the Child Safety Service Centre or Child Safety After Hours Service Centre within 24 hours of the incident occurring.</a:t>
            </a:r>
            <a:endParaRPr lang="en-AU" altLang="en-US" sz="1800" dirty="0">
              <a:solidFill>
                <a:srgbClr val="0070C0"/>
              </a:solidFill>
              <a:latin typeface="+mn-lt"/>
            </a:endParaRPr>
          </a:p>
        </p:txBody>
      </p:sp>
    </p:spTree>
    <p:extLst>
      <p:ext uri="{BB962C8B-B14F-4D97-AF65-F5344CB8AC3E}">
        <p14:creationId xmlns:p14="http://schemas.microsoft.com/office/powerpoint/2010/main" val="2555775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A8D32DC9-0A26-4D15-8ECB-A989EFB8739D}"/>
              </a:ext>
            </a:extLst>
          </p:cNvPr>
          <p:cNvSpPr txBox="1">
            <a:spLocks noChangeArrowheads="1"/>
          </p:cNvSpPr>
          <p:nvPr/>
        </p:nvSpPr>
        <p:spPr>
          <a:xfrm>
            <a:off x="805070" y="817396"/>
            <a:ext cx="5814391" cy="1018065"/>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3000" b="1" dirty="0"/>
              <a:t>Positive Behaviour Support</a:t>
            </a:r>
            <a:br>
              <a:rPr lang="en-AU" altLang="en-US" sz="2800" b="1" dirty="0"/>
            </a:br>
            <a:endParaRPr lang="en-AU" altLang="en-US" sz="2800" b="1" dirty="0"/>
          </a:p>
          <a:p>
            <a:pPr algn="l">
              <a:defRPr/>
            </a:pPr>
            <a:r>
              <a:rPr lang="en-AU" altLang="en-US" sz="2200" b="1" dirty="0"/>
              <a:t>Examples of prohibited practices</a:t>
            </a:r>
            <a:endParaRPr lang="en-AU" altLang="en-US" sz="2600" b="1" dirty="0"/>
          </a:p>
        </p:txBody>
      </p:sp>
      <p:sp>
        <p:nvSpPr>
          <p:cNvPr id="4" name="Rectangle 3">
            <a:extLst>
              <a:ext uri="{FF2B5EF4-FFF2-40B4-BE49-F238E27FC236}">
                <a16:creationId xmlns:a16="http://schemas.microsoft.com/office/drawing/2014/main" id="{7C915640-2BEB-4135-8440-7EED1401E215}"/>
              </a:ext>
            </a:extLst>
          </p:cNvPr>
          <p:cNvSpPr/>
          <p:nvPr/>
        </p:nvSpPr>
        <p:spPr>
          <a:xfrm>
            <a:off x="2170171" y="2163767"/>
            <a:ext cx="7096284" cy="3471720"/>
          </a:xfrm>
          <a:prstGeom prst="rect">
            <a:avLst/>
          </a:prstGeom>
        </p:spPr>
        <p:txBody>
          <a:bodyPr wrap="square">
            <a:spAutoFit/>
          </a:bodyPr>
          <a:lstStyle/>
          <a:p>
            <a:pPr marL="285750" indent="-285750">
              <a:spcAft>
                <a:spcPct val="40000"/>
              </a:spcAft>
              <a:buFont typeface="Wingdings" panose="05000000000000000000" pitchFamily="2" charset="2"/>
              <a:buChar char="Ø"/>
              <a:defRPr/>
            </a:pPr>
            <a:r>
              <a:rPr lang="en-AU" altLang="en-US" dirty="0"/>
              <a:t>corporal punishment</a:t>
            </a:r>
          </a:p>
          <a:p>
            <a:pPr marL="285750" indent="-285750">
              <a:spcAft>
                <a:spcPct val="40000"/>
              </a:spcAft>
              <a:buFont typeface="Wingdings" panose="05000000000000000000" pitchFamily="2" charset="2"/>
              <a:buChar char="Ø"/>
              <a:defRPr/>
            </a:pPr>
            <a:r>
              <a:rPr lang="en-AU" altLang="en-US" dirty="0"/>
              <a:t>unethical practices to modify a child or young person’s behaviour</a:t>
            </a:r>
          </a:p>
          <a:p>
            <a:pPr marL="285750" indent="-285750">
              <a:spcAft>
                <a:spcPct val="40000"/>
              </a:spcAft>
              <a:buFont typeface="Wingdings" panose="05000000000000000000" pitchFamily="2" charset="2"/>
              <a:buChar char="Ø"/>
              <a:defRPr/>
            </a:pPr>
            <a:r>
              <a:rPr lang="en-AU" altLang="en-US" dirty="0"/>
              <a:t>planned use of physical restraint</a:t>
            </a:r>
          </a:p>
          <a:p>
            <a:pPr marL="285750" indent="-285750">
              <a:spcAft>
                <a:spcPct val="40000"/>
              </a:spcAft>
              <a:buFont typeface="Wingdings" panose="05000000000000000000" pitchFamily="2" charset="2"/>
              <a:buChar char="Ø"/>
              <a:defRPr/>
            </a:pPr>
            <a:r>
              <a:rPr lang="en-AU" altLang="en-US" dirty="0"/>
              <a:t>planned use of restriction of access to items </a:t>
            </a:r>
            <a:r>
              <a:rPr lang="en-AU" altLang="en-US" i="1" dirty="0"/>
              <a:t>(environmental restraint)</a:t>
            </a:r>
          </a:p>
          <a:p>
            <a:pPr marL="285750" indent="-285750">
              <a:spcAft>
                <a:spcPct val="40000"/>
              </a:spcAft>
              <a:buFont typeface="Wingdings" panose="05000000000000000000" pitchFamily="2" charset="2"/>
              <a:buChar char="Ø"/>
              <a:defRPr/>
            </a:pPr>
            <a:r>
              <a:rPr lang="en-AU" altLang="en-US" dirty="0"/>
              <a:t>containment </a:t>
            </a:r>
            <a:r>
              <a:rPr lang="en-AU" altLang="en-US" i="1" dirty="0"/>
              <a:t>(environmental restraint)</a:t>
            </a:r>
          </a:p>
          <a:p>
            <a:pPr marL="285750" indent="-285750">
              <a:spcAft>
                <a:spcPct val="40000"/>
              </a:spcAft>
              <a:buFont typeface="Wingdings" panose="05000000000000000000" pitchFamily="2" charset="2"/>
              <a:buChar char="Ø"/>
              <a:defRPr/>
            </a:pPr>
            <a:r>
              <a:rPr lang="en-AU" altLang="en-US" dirty="0"/>
              <a:t>seclusion</a:t>
            </a:r>
          </a:p>
          <a:p>
            <a:pPr marL="285750" indent="-285750">
              <a:spcAft>
                <a:spcPct val="40000"/>
              </a:spcAft>
              <a:buFont typeface="Wingdings" panose="05000000000000000000" pitchFamily="2" charset="2"/>
              <a:buChar char="Ø"/>
              <a:defRPr/>
            </a:pPr>
            <a:r>
              <a:rPr lang="en-AU" altLang="en-US" dirty="0"/>
              <a:t>chemical restraint</a:t>
            </a:r>
          </a:p>
          <a:p>
            <a:pPr marL="285750" indent="-285750">
              <a:spcAft>
                <a:spcPct val="40000"/>
              </a:spcAft>
              <a:buFont typeface="Wingdings" panose="05000000000000000000" pitchFamily="2" charset="2"/>
              <a:buChar char="Ø"/>
              <a:defRPr/>
            </a:pPr>
            <a:r>
              <a:rPr lang="en-AU" altLang="en-US" dirty="0"/>
              <a:t>mechanical restraint</a:t>
            </a:r>
          </a:p>
          <a:p>
            <a:pPr marL="285750" indent="-285750">
              <a:spcAft>
                <a:spcPct val="40000"/>
              </a:spcAft>
              <a:buFont typeface="Wingdings" panose="05000000000000000000" pitchFamily="2" charset="2"/>
              <a:buChar char="Ø"/>
              <a:defRPr/>
            </a:pPr>
            <a:r>
              <a:rPr lang="en-AU" altLang="en-US" dirty="0"/>
              <a:t>aversive strategies</a:t>
            </a:r>
          </a:p>
        </p:txBody>
      </p:sp>
    </p:spTree>
    <p:extLst>
      <p:ext uri="{BB962C8B-B14F-4D97-AF65-F5344CB8AC3E}">
        <p14:creationId xmlns:p14="http://schemas.microsoft.com/office/powerpoint/2010/main" val="226071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04809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58A40DDA-858D-4AA1-99FA-42ABFE844AE3}"/>
              </a:ext>
            </a:extLst>
          </p:cNvPr>
          <p:cNvSpPr txBox="1">
            <a:spLocks/>
          </p:cNvSpPr>
          <p:nvPr/>
        </p:nvSpPr>
        <p:spPr>
          <a:xfrm>
            <a:off x="805070" y="403963"/>
            <a:ext cx="9410867" cy="67448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400" b="1" dirty="0">
                <a:latin typeface="Arial" panose="020B0604020202020204" pitchFamily="34" charset="0"/>
                <a:cs typeface="Arial" panose="020B0604020202020204" pitchFamily="34" charset="0"/>
              </a:rPr>
              <a:t>Understanding impacts of trauma for a child or young person</a:t>
            </a:r>
          </a:p>
        </p:txBody>
      </p:sp>
      <p:sp>
        <p:nvSpPr>
          <p:cNvPr id="4" name="Content Placeholder 2">
            <a:extLst>
              <a:ext uri="{FF2B5EF4-FFF2-40B4-BE49-F238E27FC236}">
                <a16:creationId xmlns:a16="http://schemas.microsoft.com/office/drawing/2014/main" id="{4C0AA79E-1F30-4599-A687-1518324B94BA}"/>
              </a:ext>
            </a:extLst>
          </p:cNvPr>
          <p:cNvSpPr txBox="1">
            <a:spLocks/>
          </p:cNvSpPr>
          <p:nvPr/>
        </p:nvSpPr>
        <p:spPr>
          <a:xfrm>
            <a:off x="1373932" y="1572954"/>
            <a:ext cx="8010430" cy="4341670"/>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Font typeface="+mj-lt"/>
              <a:buAutoNum type="arabicPeriod"/>
            </a:pPr>
            <a:r>
              <a:rPr lang="en-AU" sz="1800" dirty="0">
                <a:solidFill>
                  <a:srgbClr val="0070C0"/>
                </a:solidFill>
                <a:latin typeface="Arial" panose="020B0604020202020204" pitchFamily="34" charset="0"/>
                <a:cs typeface="Arial" panose="020B0604020202020204" pitchFamily="34" charset="0"/>
              </a:rPr>
              <a:t>Understanding trauma for children and young people – 30 mins</a:t>
            </a:r>
          </a:p>
          <a:p>
            <a:pPr marL="342900" lvl="1" indent="-342900">
              <a:buFont typeface="+mj-lt"/>
              <a:buAutoNum type="arabicPeriod"/>
            </a:pPr>
            <a:endParaRPr lang="en-AU" sz="1600" dirty="0">
              <a:solidFill>
                <a:srgbClr val="0070C0"/>
              </a:solidFill>
              <a:latin typeface="Arial" panose="020B0604020202020204" pitchFamily="34" charset="0"/>
              <a:cs typeface="Arial" panose="020B0604020202020204" pitchFamily="34" charset="0"/>
            </a:endParaRPr>
          </a:p>
          <a:p>
            <a:pPr marL="342900" lvl="1" indent="-342900">
              <a:buFont typeface="+mj-lt"/>
              <a:buAutoNum type="arabicPeriod"/>
            </a:pPr>
            <a:r>
              <a:rPr lang="en-AU" sz="1800" dirty="0">
                <a:solidFill>
                  <a:srgbClr val="0070C0"/>
                </a:solidFill>
                <a:latin typeface="Arial" panose="020B0604020202020204" pitchFamily="34" charset="0"/>
                <a:cs typeface="Arial" panose="020B0604020202020204" pitchFamily="34" charset="0"/>
              </a:rPr>
              <a:t>How trauma may impact stages of childhood development – 40 mins</a:t>
            </a:r>
          </a:p>
          <a:p>
            <a:pPr marL="742950" lvl="2" indent="-342900"/>
            <a:r>
              <a:rPr lang="en-AU" altLang="en-US" sz="1800" dirty="0">
                <a:latin typeface="Arial" panose="020B0604020202020204" pitchFamily="34" charset="0"/>
                <a:cs typeface="Arial" panose="020B0604020202020204" pitchFamily="34" charset="0"/>
              </a:rPr>
              <a:t>Attachment </a:t>
            </a:r>
          </a:p>
          <a:p>
            <a:pPr marL="742950" lvl="2" indent="-342900"/>
            <a:r>
              <a:rPr lang="en-AU" altLang="en-US" sz="1800" dirty="0">
                <a:latin typeface="Arial" panose="020B0604020202020204" pitchFamily="34" charset="0"/>
                <a:cs typeface="Arial" panose="020B0604020202020204" pitchFamily="34" charset="0"/>
              </a:rPr>
              <a:t>Stages of Grief and Loss</a:t>
            </a:r>
          </a:p>
          <a:p>
            <a:pPr marL="742950" lvl="2" indent="-342900"/>
            <a:endParaRPr lang="en-AU" altLang="en-US" sz="1600" dirty="0">
              <a:latin typeface="Arial" panose="020B0604020202020204" pitchFamily="34" charset="0"/>
              <a:cs typeface="Arial" panose="020B0604020202020204" pitchFamily="34" charset="0"/>
            </a:endParaRPr>
          </a:p>
          <a:p>
            <a:pPr marL="342900" lvl="1" indent="-342900">
              <a:buFont typeface="+mj-lt"/>
              <a:buAutoNum type="arabicPeriod"/>
            </a:pPr>
            <a:r>
              <a:rPr lang="en-AU" sz="1800" dirty="0">
                <a:solidFill>
                  <a:srgbClr val="0070C0"/>
                </a:solidFill>
                <a:latin typeface="Arial" panose="020B0604020202020204" pitchFamily="34" charset="0"/>
                <a:cs typeface="Arial" panose="020B0604020202020204" pitchFamily="34" charset="0"/>
              </a:rPr>
              <a:t>The experience of abuse – 40 mins</a:t>
            </a:r>
          </a:p>
          <a:p>
            <a:pPr marL="742950" lvl="2" indent="-342900"/>
            <a:r>
              <a:rPr lang="en-AU" altLang="en-US" sz="1800" dirty="0">
                <a:latin typeface="Arial" panose="020B0604020202020204" pitchFamily="34" charset="0"/>
                <a:cs typeface="Arial" panose="020B0604020202020204" pitchFamily="34" charset="0"/>
              </a:rPr>
              <a:t>Sexualised behaviours </a:t>
            </a:r>
          </a:p>
          <a:p>
            <a:pPr marL="742950" lvl="2" indent="-342900"/>
            <a:r>
              <a:rPr lang="en-AU" altLang="en-US" sz="1800" dirty="0">
                <a:latin typeface="Arial" panose="020B0604020202020204" pitchFamily="34" charset="0"/>
                <a:cs typeface="Arial" panose="020B0604020202020204" pitchFamily="34" charset="0"/>
              </a:rPr>
              <a:t>Self Harm </a:t>
            </a:r>
          </a:p>
          <a:p>
            <a:pPr marL="742950" lvl="2" indent="-342900"/>
            <a:r>
              <a:rPr lang="en-AU" altLang="en-US" sz="1800" dirty="0">
                <a:latin typeface="Arial" panose="020B0604020202020204" pitchFamily="34" charset="0"/>
                <a:cs typeface="Arial" panose="020B0604020202020204" pitchFamily="34" charset="0"/>
              </a:rPr>
              <a:t>Responding to disclosures </a:t>
            </a:r>
          </a:p>
          <a:p>
            <a:pPr marL="742950" lvl="2" indent="-342900"/>
            <a:endParaRPr lang="en-AU" sz="1800" dirty="0">
              <a:solidFill>
                <a:srgbClr val="0070C0"/>
              </a:solidFill>
              <a:latin typeface="Arial" panose="020B0604020202020204" pitchFamily="34" charset="0"/>
              <a:cs typeface="Arial" panose="020B0604020202020204" pitchFamily="34" charset="0"/>
            </a:endParaRPr>
          </a:p>
          <a:p>
            <a:pPr marL="342900" lvl="1" indent="-342900">
              <a:buFont typeface="Arial"/>
              <a:buAutoNum type="arabicPeriod" startAt="4"/>
            </a:pPr>
            <a:r>
              <a:rPr lang="en-AU" sz="1800" dirty="0">
                <a:solidFill>
                  <a:srgbClr val="0070C0"/>
                </a:solidFill>
                <a:latin typeface="Arial" panose="020B0604020202020204" pitchFamily="34" charset="0"/>
                <a:cs typeface="Arial" panose="020B0604020202020204" pitchFamily="34" charset="0"/>
              </a:rPr>
              <a:t>Responding to challenging behaviours – 30 mins</a:t>
            </a:r>
          </a:p>
          <a:p>
            <a:pPr marL="742950" lvl="2" indent="-342900"/>
            <a:r>
              <a:rPr lang="en-AU" altLang="en-US" sz="1800" dirty="0">
                <a:latin typeface="Arial" panose="020B0604020202020204" pitchFamily="34" charset="0"/>
                <a:cs typeface="Arial" panose="020B0604020202020204" pitchFamily="34" charset="0"/>
              </a:rPr>
              <a:t>Positive behaviour supports</a:t>
            </a:r>
          </a:p>
          <a:p>
            <a:pPr marL="742950" lvl="2" indent="-342900"/>
            <a:r>
              <a:rPr lang="en-AU" altLang="en-US" sz="1800" dirty="0">
                <a:latin typeface="Arial" panose="020B0604020202020204" pitchFamily="34" charset="0"/>
                <a:cs typeface="Arial" panose="020B0604020202020204" pitchFamily="34" charset="0"/>
              </a:rPr>
              <a:t>Managing high risk behaviours </a:t>
            </a:r>
          </a:p>
          <a:p>
            <a:pPr marL="0" lvl="1" indent="0">
              <a:buFont typeface="Arial"/>
              <a:buNone/>
            </a:pPr>
            <a:endParaRPr lang="en-AU" sz="1800" dirty="0">
              <a:solidFill>
                <a:srgbClr val="0070C0"/>
              </a:solidFill>
              <a:latin typeface="Arial" panose="020B0604020202020204" pitchFamily="34" charset="0"/>
              <a:cs typeface="Arial" panose="020B0604020202020204" pitchFamily="34" charset="0"/>
            </a:endParaRPr>
          </a:p>
          <a:p>
            <a:pPr marL="538163" lvl="2" indent="-179388"/>
            <a:endParaRPr lang="en-A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3664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17463C14-863E-4764-A5A4-CFAB1D02D74E}"/>
              </a:ext>
            </a:extLst>
          </p:cNvPr>
          <p:cNvSpPr txBox="1">
            <a:spLocks noChangeArrowheads="1"/>
          </p:cNvSpPr>
          <p:nvPr/>
        </p:nvSpPr>
        <p:spPr>
          <a:xfrm>
            <a:off x="805070" y="752847"/>
            <a:ext cx="6287495" cy="1089591"/>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3000" b="1" dirty="0"/>
              <a:t>Positive Behaviour Support</a:t>
            </a:r>
            <a:br>
              <a:rPr lang="en-AU" altLang="en-US" sz="2800" b="1" dirty="0"/>
            </a:br>
            <a:endParaRPr lang="en-AU" altLang="en-US" sz="2800" b="1" dirty="0"/>
          </a:p>
          <a:p>
            <a:pPr algn="l">
              <a:defRPr/>
            </a:pPr>
            <a:r>
              <a:rPr lang="en-AU" altLang="en-US" sz="2200" b="1" dirty="0"/>
              <a:t>Examples of prohibited practices</a:t>
            </a:r>
            <a:endParaRPr lang="en-AU" altLang="en-US" sz="2400" b="1" dirty="0"/>
          </a:p>
        </p:txBody>
      </p:sp>
      <p:sp>
        <p:nvSpPr>
          <p:cNvPr id="4" name="Rectangle 3">
            <a:extLst>
              <a:ext uri="{FF2B5EF4-FFF2-40B4-BE49-F238E27FC236}">
                <a16:creationId xmlns:a16="http://schemas.microsoft.com/office/drawing/2014/main" id="{D4B3B67B-E56A-4DD8-B58C-DB2C8DFDE49D}"/>
              </a:ext>
            </a:extLst>
          </p:cNvPr>
          <p:cNvSpPr/>
          <p:nvPr/>
        </p:nvSpPr>
        <p:spPr>
          <a:xfrm>
            <a:off x="983973" y="2155751"/>
            <a:ext cx="9680713" cy="2326791"/>
          </a:xfrm>
          <a:prstGeom prst="rect">
            <a:avLst/>
          </a:prstGeom>
        </p:spPr>
        <p:txBody>
          <a:bodyPr wrap="square">
            <a:spAutoFit/>
          </a:bodyPr>
          <a:lstStyle/>
          <a:p>
            <a:pPr>
              <a:spcAft>
                <a:spcPct val="40000"/>
              </a:spcAft>
              <a:defRPr/>
            </a:pPr>
            <a:r>
              <a:rPr lang="en-AU" sz="2000" dirty="0"/>
              <a:t>Restraints used as intended (such as car seats, safety harness in prams and change tables) are not prohibited. However these items should be monitored to ensure that they:</a:t>
            </a:r>
          </a:p>
          <a:p>
            <a:pPr marL="742950" lvl="1" indent="-285750">
              <a:spcAft>
                <a:spcPct val="40000"/>
              </a:spcAft>
              <a:buFont typeface="Wingdings" panose="05000000000000000000" pitchFamily="2" charset="2"/>
              <a:buChar char="Ø"/>
              <a:defRPr/>
            </a:pPr>
            <a:r>
              <a:rPr lang="en-AU" dirty="0"/>
              <a:t>do not convert to being used as a mechanical restraint, for example, a stroller with straps applied to secure the child safely when used should not be used at home to restrict their movement. </a:t>
            </a:r>
          </a:p>
          <a:p>
            <a:pPr marL="742950" lvl="1" indent="-285750">
              <a:spcAft>
                <a:spcPct val="40000"/>
              </a:spcAft>
              <a:buFont typeface="Wingdings" panose="05000000000000000000" pitchFamily="2" charset="2"/>
              <a:buChar char="Ø"/>
              <a:defRPr/>
            </a:pPr>
            <a:r>
              <a:rPr lang="en-AU" dirty="0"/>
              <a:t>are not used in a way to punish a child or used for lengthy periods of time for example placing a child in a cot for lengthy periods as a form of discipline.</a:t>
            </a:r>
            <a:endParaRPr lang="en-AU" altLang="en-US" dirty="0"/>
          </a:p>
        </p:txBody>
      </p:sp>
    </p:spTree>
    <p:extLst>
      <p:ext uri="{BB962C8B-B14F-4D97-AF65-F5344CB8AC3E}">
        <p14:creationId xmlns:p14="http://schemas.microsoft.com/office/powerpoint/2010/main" val="4139873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74409FEA-E413-47A8-8C3C-0687F0373122}"/>
              </a:ext>
            </a:extLst>
          </p:cNvPr>
          <p:cNvSpPr txBox="1">
            <a:spLocks noChangeArrowheads="1"/>
          </p:cNvSpPr>
          <p:nvPr/>
        </p:nvSpPr>
        <p:spPr>
          <a:xfrm>
            <a:off x="805070" y="838843"/>
            <a:ext cx="5794513" cy="1049592"/>
          </a:xfrm>
          <a:prstGeom prst="rect">
            <a:avLst/>
          </a:prstGeom>
        </p:spPr>
        <p:txBody>
          <a:bodyPr>
            <a:normAutofit fontScale="85000" lnSpcReduction="2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3000" b="1" dirty="0"/>
              <a:t>Positive Behaviour Support</a:t>
            </a:r>
            <a:br>
              <a:rPr lang="en-AU" altLang="en-US" sz="2800" b="1" dirty="0"/>
            </a:br>
            <a:endParaRPr lang="en-AU" altLang="en-US" sz="2800" b="1" dirty="0"/>
          </a:p>
          <a:p>
            <a:pPr algn="l">
              <a:defRPr/>
            </a:pPr>
            <a:r>
              <a:rPr lang="en-AU" altLang="en-US" sz="2400" b="1" dirty="0"/>
              <a:t>Examples of prohibited practices</a:t>
            </a:r>
          </a:p>
        </p:txBody>
      </p:sp>
      <p:sp>
        <p:nvSpPr>
          <p:cNvPr id="4" name="Rectangle 3">
            <a:extLst>
              <a:ext uri="{FF2B5EF4-FFF2-40B4-BE49-F238E27FC236}">
                <a16:creationId xmlns:a16="http://schemas.microsoft.com/office/drawing/2014/main" id="{F878C778-570F-4ACB-9A4C-0DCE7C2223B1}"/>
              </a:ext>
            </a:extLst>
          </p:cNvPr>
          <p:cNvSpPr/>
          <p:nvPr/>
        </p:nvSpPr>
        <p:spPr>
          <a:xfrm>
            <a:off x="805070" y="2162220"/>
            <a:ext cx="9571381" cy="3477875"/>
          </a:xfrm>
          <a:prstGeom prst="rect">
            <a:avLst/>
          </a:prstGeom>
        </p:spPr>
        <p:txBody>
          <a:bodyPr wrap="square">
            <a:spAutoFit/>
          </a:bodyPr>
          <a:lstStyle/>
          <a:p>
            <a:pPr>
              <a:spcAft>
                <a:spcPct val="40000"/>
              </a:spcAft>
              <a:defRPr/>
            </a:pPr>
            <a:r>
              <a:rPr lang="en-AU" sz="2000" dirty="0"/>
              <a:t>Prohibitive practice do not include steps taken by a carer or member of direct care staff in a parenting role to discipline and respond to developmentally appropriate behaviour. </a:t>
            </a:r>
          </a:p>
          <a:p>
            <a:pPr>
              <a:spcAft>
                <a:spcPct val="40000"/>
              </a:spcAft>
              <a:defRPr/>
            </a:pPr>
            <a:endParaRPr lang="en-AU" sz="2000" dirty="0"/>
          </a:p>
          <a:p>
            <a:pPr marL="536575" indent="-285750">
              <a:spcAft>
                <a:spcPct val="40000"/>
              </a:spcAft>
              <a:buFont typeface="Wingdings" panose="05000000000000000000" pitchFamily="2" charset="2"/>
              <a:buChar char="Ø"/>
              <a:defRPr/>
            </a:pPr>
            <a:r>
              <a:rPr lang="en-AU" sz="2000" dirty="0"/>
              <a:t>For example the short periods of ‘time out’ type strategies consistent with accepted parenting practices such as those promoted through the Triple P Program. </a:t>
            </a:r>
          </a:p>
          <a:p>
            <a:pPr>
              <a:spcAft>
                <a:spcPct val="40000"/>
              </a:spcAft>
              <a:defRPr/>
            </a:pPr>
            <a:endParaRPr lang="en-AU" sz="2000" dirty="0"/>
          </a:p>
          <a:p>
            <a:pPr>
              <a:spcAft>
                <a:spcPct val="40000"/>
              </a:spcAft>
              <a:defRPr/>
            </a:pPr>
            <a:r>
              <a:rPr lang="en-AU" sz="2000" dirty="0"/>
              <a:t>Care must be taken that these strategies do not continue as the child becomes older and that they do not become seclusion.</a:t>
            </a:r>
            <a:endParaRPr lang="en-AU" altLang="en-US" sz="2000" dirty="0"/>
          </a:p>
          <a:p>
            <a:pPr>
              <a:spcAft>
                <a:spcPct val="40000"/>
              </a:spcAft>
              <a:defRPr/>
            </a:pPr>
            <a:endParaRPr lang="en-AU" altLang="en-US" sz="2000" dirty="0"/>
          </a:p>
        </p:txBody>
      </p:sp>
    </p:spTree>
    <p:extLst>
      <p:ext uri="{BB962C8B-B14F-4D97-AF65-F5344CB8AC3E}">
        <p14:creationId xmlns:p14="http://schemas.microsoft.com/office/powerpoint/2010/main" val="3434758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3114261" y="2385391"/>
            <a:ext cx="5963478"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2CF63BEF-3CBF-4EA7-91A7-A3F849A548E3}"/>
              </a:ext>
            </a:extLst>
          </p:cNvPr>
          <p:cNvPicPr>
            <a:picLocks noChangeAspect="1"/>
          </p:cNvPicPr>
          <p:nvPr/>
        </p:nvPicPr>
        <p:blipFill>
          <a:blip r:embed="rId2"/>
          <a:stretch>
            <a:fillRect/>
          </a:stretch>
        </p:blipFill>
        <p:spPr>
          <a:xfrm>
            <a:off x="4184375" y="1291803"/>
            <a:ext cx="3611598" cy="4037766"/>
          </a:xfrm>
          <a:prstGeom prst="rect">
            <a:avLst/>
          </a:prstGeom>
        </p:spPr>
      </p:pic>
    </p:spTree>
    <p:extLst>
      <p:ext uri="{BB962C8B-B14F-4D97-AF65-F5344CB8AC3E}">
        <p14:creationId xmlns:p14="http://schemas.microsoft.com/office/powerpoint/2010/main" val="260564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41E6EF84-E442-4A88-A7CF-9EB5F268058C}"/>
              </a:ext>
            </a:extLst>
          </p:cNvPr>
          <p:cNvSpPr txBox="1">
            <a:spLocks noChangeArrowheads="1"/>
          </p:cNvSpPr>
          <p:nvPr/>
        </p:nvSpPr>
        <p:spPr>
          <a:xfrm>
            <a:off x="909252" y="695676"/>
            <a:ext cx="5328036" cy="491807"/>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Positive Behaviour Support</a:t>
            </a:r>
          </a:p>
        </p:txBody>
      </p:sp>
      <p:sp>
        <p:nvSpPr>
          <p:cNvPr id="4" name="Rectangle 3">
            <a:extLst>
              <a:ext uri="{FF2B5EF4-FFF2-40B4-BE49-F238E27FC236}">
                <a16:creationId xmlns:a16="http://schemas.microsoft.com/office/drawing/2014/main" id="{1DBB64D9-86F0-4F9F-8357-107084B700EB}"/>
              </a:ext>
            </a:extLst>
          </p:cNvPr>
          <p:cNvSpPr txBox="1">
            <a:spLocks noChangeArrowheads="1"/>
          </p:cNvSpPr>
          <p:nvPr/>
        </p:nvSpPr>
        <p:spPr>
          <a:xfrm>
            <a:off x="1136374" y="1984579"/>
            <a:ext cx="9919252" cy="407200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buFont typeface="Wingdings" panose="05000000000000000000" pitchFamily="2" charset="2"/>
              <a:buChar char="Ø"/>
              <a:defRPr/>
            </a:pPr>
            <a:r>
              <a:rPr lang="en-AU" altLang="en-US" sz="1800" dirty="0"/>
              <a:t>Ask about the child’s positive support plan</a:t>
            </a:r>
          </a:p>
          <a:p>
            <a:pPr>
              <a:spcBef>
                <a:spcPct val="50000"/>
              </a:spcBef>
              <a:buFont typeface="Wingdings" panose="05000000000000000000" pitchFamily="2" charset="2"/>
              <a:buChar char="Ø"/>
              <a:defRPr/>
            </a:pPr>
            <a:r>
              <a:rPr lang="en-AU" altLang="en-US" sz="1800" dirty="0"/>
              <a:t>Be a good role model - </a:t>
            </a:r>
            <a:r>
              <a:rPr lang="en-AU" altLang="en-US" sz="1600" dirty="0"/>
              <a:t>show what you expect</a:t>
            </a:r>
          </a:p>
          <a:p>
            <a:pPr>
              <a:spcBef>
                <a:spcPct val="50000"/>
              </a:spcBef>
              <a:buFont typeface="Wingdings" panose="05000000000000000000" pitchFamily="2" charset="2"/>
              <a:buChar char="Ø"/>
              <a:defRPr/>
            </a:pPr>
            <a:r>
              <a:rPr lang="en-AU" altLang="en-US" sz="1800" dirty="0"/>
              <a:t>Listen and ask questions - </a:t>
            </a:r>
            <a:r>
              <a:rPr lang="en-AU" altLang="en-US" sz="1600" dirty="0"/>
              <a:t>what will make you feel better?</a:t>
            </a:r>
          </a:p>
          <a:p>
            <a:pPr>
              <a:spcBef>
                <a:spcPct val="50000"/>
              </a:spcBef>
              <a:buFont typeface="Wingdings" panose="05000000000000000000" pitchFamily="2" charset="2"/>
              <a:buChar char="Ø"/>
              <a:defRPr/>
            </a:pPr>
            <a:r>
              <a:rPr lang="en-AU" altLang="en-US" sz="1800" dirty="0"/>
              <a:t>Use positive reinforcement - </a:t>
            </a:r>
            <a:r>
              <a:rPr lang="en-AU" altLang="en-US" sz="1600" dirty="0"/>
              <a:t>encourage shared learning</a:t>
            </a:r>
          </a:p>
          <a:p>
            <a:pPr>
              <a:spcBef>
                <a:spcPct val="50000"/>
              </a:spcBef>
              <a:buFont typeface="Wingdings" panose="05000000000000000000" pitchFamily="2" charset="2"/>
              <a:buChar char="Ø"/>
              <a:defRPr/>
            </a:pPr>
            <a:r>
              <a:rPr lang="en-AU" altLang="en-US" sz="1800" dirty="0"/>
              <a:t>Focus on the child’s strengths not behaviour</a:t>
            </a:r>
          </a:p>
          <a:p>
            <a:pPr>
              <a:spcBef>
                <a:spcPct val="50000"/>
              </a:spcBef>
              <a:buFont typeface="Wingdings" panose="05000000000000000000" pitchFamily="2" charset="2"/>
              <a:buChar char="Ø"/>
              <a:defRPr/>
            </a:pPr>
            <a:r>
              <a:rPr lang="en-AU" altLang="en-US" sz="1800" dirty="0"/>
              <a:t>Establish clear family routines  </a:t>
            </a:r>
          </a:p>
          <a:p>
            <a:pPr>
              <a:spcBef>
                <a:spcPct val="50000"/>
              </a:spcBef>
              <a:buFont typeface="Wingdings" panose="05000000000000000000" pitchFamily="2" charset="2"/>
              <a:buChar char="Ø"/>
              <a:defRPr/>
            </a:pPr>
            <a:r>
              <a:rPr lang="en-AU" altLang="en-US" sz="1800" dirty="0"/>
              <a:t>Prepare yourself for difficult situations - </a:t>
            </a:r>
            <a:r>
              <a:rPr lang="en-AU" altLang="en-US" sz="1600" dirty="0"/>
              <a:t>avoid a battle, don’t prove who’s in charge</a:t>
            </a:r>
          </a:p>
          <a:p>
            <a:pPr>
              <a:spcBef>
                <a:spcPct val="50000"/>
              </a:spcBef>
              <a:buFont typeface="Wingdings" panose="05000000000000000000" pitchFamily="2" charset="2"/>
              <a:buChar char="Ø"/>
              <a:defRPr/>
            </a:pPr>
            <a:r>
              <a:rPr lang="en-AU" altLang="en-US" sz="1800" dirty="0"/>
              <a:t>Set limits and stick to them - </a:t>
            </a:r>
            <a:r>
              <a:rPr lang="en-AU" altLang="en-US" sz="1600" dirty="0"/>
              <a:t>be consistent with rules and boundaries</a:t>
            </a:r>
          </a:p>
          <a:p>
            <a:pPr>
              <a:spcBef>
                <a:spcPct val="50000"/>
              </a:spcBef>
              <a:buFont typeface="Wingdings" panose="05000000000000000000" pitchFamily="2" charset="2"/>
              <a:buChar char="Ø"/>
              <a:defRPr/>
            </a:pPr>
            <a:r>
              <a:rPr lang="en-AU" altLang="en-US" sz="1800" dirty="0"/>
              <a:t>Use available resources - </a:t>
            </a:r>
            <a:r>
              <a:rPr lang="en-AU" altLang="en-US" sz="1600" dirty="0"/>
              <a:t>foster carer support line, Information for existing carers webpage, foster and kinship care worker, Evolve, training</a:t>
            </a:r>
          </a:p>
        </p:txBody>
      </p:sp>
      <p:sp>
        <p:nvSpPr>
          <p:cNvPr id="5" name="TextBox 4">
            <a:extLst>
              <a:ext uri="{FF2B5EF4-FFF2-40B4-BE49-F238E27FC236}">
                <a16:creationId xmlns:a16="http://schemas.microsoft.com/office/drawing/2014/main" id="{00A9644F-332C-407F-A08F-D2D7013F42B5}"/>
              </a:ext>
            </a:extLst>
          </p:cNvPr>
          <p:cNvSpPr txBox="1"/>
          <p:nvPr/>
        </p:nvSpPr>
        <p:spPr>
          <a:xfrm>
            <a:off x="993913" y="1292573"/>
            <a:ext cx="3448878" cy="400110"/>
          </a:xfrm>
          <a:prstGeom prst="rect">
            <a:avLst/>
          </a:prstGeom>
          <a:noFill/>
        </p:spPr>
        <p:txBody>
          <a:bodyPr wrap="square" rtlCol="0">
            <a:spAutoFit/>
          </a:bodyPr>
          <a:lstStyle/>
          <a:p>
            <a:r>
              <a:rPr lang="en-AU" sz="2000" b="1" dirty="0">
                <a:latin typeface="Arial" panose="020B0604020202020204" pitchFamily="34" charset="0"/>
                <a:cs typeface="Arial" panose="020B0604020202020204" pitchFamily="34" charset="0"/>
              </a:rPr>
              <a:t>What can carer’s do?</a:t>
            </a:r>
          </a:p>
        </p:txBody>
      </p:sp>
    </p:spTree>
    <p:extLst>
      <p:ext uri="{BB962C8B-B14F-4D97-AF65-F5344CB8AC3E}">
        <p14:creationId xmlns:p14="http://schemas.microsoft.com/office/powerpoint/2010/main" val="319092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68034742-E3A3-4690-B27F-65C8BEFB0F3E}"/>
              </a:ext>
            </a:extLst>
          </p:cNvPr>
          <p:cNvSpPr txBox="1">
            <a:spLocks noChangeArrowheads="1"/>
          </p:cNvSpPr>
          <p:nvPr/>
        </p:nvSpPr>
        <p:spPr>
          <a:xfrm>
            <a:off x="805070" y="660373"/>
            <a:ext cx="5841957" cy="64165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Managing high risk behaviour</a:t>
            </a:r>
          </a:p>
        </p:txBody>
      </p:sp>
      <p:sp>
        <p:nvSpPr>
          <p:cNvPr id="4" name="Rectangle 3">
            <a:extLst>
              <a:ext uri="{FF2B5EF4-FFF2-40B4-BE49-F238E27FC236}">
                <a16:creationId xmlns:a16="http://schemas.microsoft.com/office/drawing/2014/main" id="{8FA03FDD-7179-4692-BCED-E4CEA44C4A42}"/>
              </a:ext>
            </a:extLst>
          </p:cNvPr>
          <p:cNvSpPr txBox="1">
            <a:spLocks noChangeArrowheads="1"/>
          </p:cNvSpPr>
          <p:nvPr/>
        </p:nvSpPr>
        <p:spPr>
          <a:xfrm>
            <a:off x="842575" y="1599899"/>
            <a:ext cx="10279312" cy="414615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ct val="40000"/>
              </a:spcAft>
              <a:buFont typeface="Arial"/>
              <a:buNone/>
              <a:defRPr/>
            </a:pPr>
            <a:r>
              <a:rPr lang="en-AU" altLang="en-US" sz="1800" dirty="0"/>
              <a:t>While children and young people who regularly engage in at-risk or high risk behaviour will have Positive Behaviour Support (PBS) Plans that provide strategies to assist with responding to the challenging or at risk behaviour early in the escalation where behaviours present lower risk.</a:t>
            </a:r>
          </a:p>
          <a:p>
            <a:pPr marL="0" indent="0">
              <a:spcAft>
                <a:spcPct val="40000"/>
              </a:spcAft>
              <a:buFont typeface="Arial"/>
              <a:buNone/>
              <a:defRPr/>
            </a:pPr>
            <a:r>
              <a:rPr lang="en-AU" altLang="en-US" sz="1800" dirty="0"/>
              <a:t>These PBS will manage the use of any </a:t>
            </a:r>
            <a:r>
              <a:rPr lang="en-AU" altLang="en-US" sz="1800" b="1" dirty="0">
                <a:solidFill>
                  <a:srgbClr val="0070C0"/>
                </a:solidFill>
              </a:rPr>
              <a:t>restrictive practices</a:t>
            </a:r>
            <a:r>
              <a:rPr lang="en-AU" altLang="en-US" sz="1800" b="1" dirty="0"/>
              <a:t>. </a:t>
            </a:r>
          </a:p>
          <a:p>
            <a:pPr marL="625475">
              <a:spcAft>
                <a:spcPct val="40000"/>
              </a:spcAft>
              <a:buFont typeface="Wingdings" panose="05000000000000000000" pitchFamily="2" charset="2"/>
              <a:buChar char="Ø"/>
              <a:defRPr/>
            </a:pPr>
            <a:r>
              <a:rPr lang="en-AU" altLang="en-US" sz="1800" dirty="0"/>
              <a:t>Restrictive practices are any intervention that impacts on the rights or freedom of movement of a person with the primary purpose of protecting the person or other people from harm. </a:t>
            </a:r>
          </a:p>
          <a:p>
            <a:pPr marL="625475">
              <a:spcAft>
                <a:spcPct val="40000"/>
              </a:spcAft>
              <a:buFont typeface="Wingdings" panose="05000000000000000000" pitchFamily="2" charset="2"/>
              <a:buChar char="Ø"/>
              <a:defRPr/>
            </a:pPr>
            <a:r>
              <a:rPr lang="en-AU" altLang="en-US" sz="1800" dirty="0"/>
              <a:t>Restrictive practices do not facilitate long-term behaviour change and must not be the sole method used to manage a child or young person’s behaviour. </a:t>
            </a:r>
          </a:p>
          <a:p>
            <a:pPr marL="625475">
              <a:spcAft>
                <a:spcPct val="40000"/>
              </a:spcAft>
              <a:buFont typeface="Wingdings" panose="05000000000000000000" pitchFamily="2" charset="2"/>
              <a:buChar char="Ø"/>
              <a:defRPr/>
            </a:pPr>
            <a:r>
              <a:rPr lang="en-AU" altLang="en-US" sz="1800" dirty="0"/>
              <a:t>For any restrictive practice there must be a strategy to reduce and minimise its ongoing use.</a:t>
            </a:r>
          </a:p>
          <a:p>
            <a:pPr marL="0" indent="0">
              <a:spcAft>
                <a:spcPct val="40000"/>
              </a:spcAft>
              <a:buFont typeface="Arial"/>
              <a:buNone/>
              <a:defRPr/>
            </a:pPr>
            <a:endParaRPr lang="en-AU" altLang="en-US" sz="1800" dirty="0"/>
          </a:p>
        </p:txBody>
      </p:sp>
    </p:spTree>
    <p:extLst>
      <p:ext uri="{BB962C8B-B14F-4D97-AF65-F5344CB8AC3E}">
        <p14:creationId xmlns:p14="http://schemas.microsoft.com/office/powerpoint/2010/main" val="199176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F6F957F-B983-43DF-8F2E-727A3C24E5D4}"/>
              </a:ext>
            </a:extLst>
          </p:cNvPr>
          <p:cNvSpPr txBox="1">
            <a:spLocks noChangeArrowheads="1"/>
          </p:cNvSpPr>
          <p:nvPr/>
        </p:nvSpPr>
        <p:spPr>
          <a:xfrm>
            <a:off x="805070" y="671386"/>
            <a:ext cx="6437641" cy="471614"/>
          </a:xfrm>
          <a:prstGeom prst="rect">
            <a:avLst/>
          </a:prstGeom>
        </p:spPr>
        <p:txBody>
          <a:bodyPr>
            <a:normAutofit fontScale="92500" lnSpcReduction="1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Emergency use of restrictive practices</a:t>
            </a:r>
          </a:p>
        </p:txBody>
      </p:sp>
      <p:sp>
        <p:nvSpPr>
          <p:cNvPr id="4" name="Rectangle 3">
            <a:extLst>
              <a:ext uri="{FF2B5EF4-FFF2-40B4-BE49-F238E27FC236}">
                <a16:creationId xmlns:a16="http://schemas.microsoft.com/office/drawing/2014/main" id="{65224C81-CAA5-4778-8637-F7AEF0B3E5D2}"/>
              </a:ext>
            </a:extLst>
          </p:cNvPr>
          <p:cNvSpPr txBox="1">
            <a:spLocks noChangeArrowheads="1"/>
          </p:cNvSpPr>
          <p:nvPr/>
        </p:nvSpPr>
        <p:spPr>
          <a:xfrm>
            <a:off x="904461" y="1958014"/>
            <a:ext cx="9829800" cy="252453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ct val="40000"/>
              </a:spcAft>
              <a:buFont typeface="Arial"/>
              <a:buNone/>
              <a:defRPr/>
            </a:pPr>
            <a:r>
              <a:rPr lang="en-AU" altLang="en-US" sz="1800" dirty="0"/>
              <a:t>At times, children and young people may engage in behaviours of such intensity, frequency and duration they present immediate risk to themselves and/or others without intervention. </a:t>
            </a:r>
          </a:p>
          <a:p>
            <a:pPr marL="0" indent="0">
              <a:spcAft>
                <a:spcPct val="40000"/>
              </a:spcAft>
              <a:buFont typeface="Arial"/>
              <a:buNone/>
              <a:defRPr/>
            </a:pPr>
            <a:r>
              <a:rPr lang="en-AU" altLang="en-US" sz="1800" dirty="0"/>
              <a:t>In such circumstances, it may be necessary for carers to respond quickly to take emergency action. </a:t>
            </a:r>
          </a:p>
          <a:p>
            <a:pPr marL="0" indent="0">
              <a:spcAft>
                <a:spcPct val="40000"/>
              </a:spcAft>
              <a:buFont typeface="Arial"/>
              <a:buNone/>
              <a:defRPr/>
            </a:pPr>
            <a:r>
              <a:rPr lang="en-AU" altLang="en-US" sz="1800" dirty="0"/>
              <a:t>In these limited instances, the </a:t>
            </a:r>
            <a:r>
              <a:rPr lang="en-AU" altLang="en-US" sz="1800" b="1" dirty="0">
                <a:solidFill>
                  <a:srgbClr val="0070C0"/>
                </a:solidFill>
              </a:rPr>
              <a:t>emergency use of a restrictive practice </a:t>
            </a:r>
            <a:r>
              <a:rPr lang="en-AU" altLang="en-US" sz="1800" dirty="0"/>
              <a:t>may be required to manage risk.</a:t>
            </a:r>
          </a:p>
          <a:p>
            <a:pPr marL="0" indent="0">
              <a:spcAft>
                <a:spcPct val="40000"/>
              </a:spcAft>
              <a:buFont typeface="Arial"/>
              <a:buNone/>
              <a:defRPr/>
            </a:pPr>
            <a:endParaRPr lang="en-AU" altLang="en-US" sz="1800" dirty="0"/>
          </a:p>
          <a:p>
            <a:pPr marL="0" indent="0">
              <a:spcAft>
                <a:spcPct val="40000"/>
              </a:spcAft>
              <a:buFont typeface="Arial"/>
              <a:buNone/>
              <a:defRPr/>
            </a:pPr>
            <a:endParaRPr lang="en-AU" altLang="en-US" sz="1800" dirty="0"/>
          </a:p>
        </p:txBody>
      </p:sp>
    </p:spTree>
    <p:extLst>
      <p:ext uri="{BB962C8B-B14F-4D97-AF65-F5344CB8AC3E}">
        <p14:creationId xmlns:p14="http://schemas.microsoft.com/office/powerpoint/2010/main" val="3302136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600200"/>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82E38778-D67D-41D8-AB40-8950B1B1B417}"/>
              </a:ext>
            </a:extLst>
          </p:cNvPr>
          <p:cNvSpPr txBox="1">
            <a:spLocks noChangeArrowheads="1"/>
          </p:cNvSpPr>
          <p:nvPr/>
        </p:nvSpPr>
        <p:spPr>
          <a:xfrm>
            <a:off x="805070" y="614385"/>
            <a:ext cx="7543800" cy="116471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Guiding principles for the emergency use </a:t>
            </a:r>
            <a:br>
              <a:rPr lang="en-AU" altLang="en-US" sz="2800" b="1" dirty="0"/>
            </a:br>
            <a:r>
              <a:rPr lang="en-AU" altLang="en-US" sz="2800" b="1" dirty="0"/>
              <a:t>of restrictive practices</a:t>
            </a:r>
          </a:p>
        </p:txBody>
      </p:sp>
      <p:sp>
        <p:nvSpPr>
          <p:cNvPr id="4" name="Rectangle 3">
            <a:extLst>
              <a:ext uri="{FF2B5EF4-FFF2-40B4-BE49-F238E27FC236}">
                <a16:creationId xmlns:a16="http://schemas.microsoft.com/office/drawing/2014/main" id="{EBE5F406-842D-4BDA-914C-F10EECC24020}"/>
              </a:ext>
            </a:extLst>
          </p:cNvPr>
          <p:cNvSpPr txBox="1">
            <a:spLocks noChangeArrowheads="1"/>
          </p:cNvSpPr>
          <p:nvPr/>
        </p:nvSpPr>
        <p:spPr>
          <a:xfrm>
            <a:off x="805070" y="2084976"/>
            <a:ext cx="9318418" cy="331012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ct val="40000"/>
              </a:spcAft>
              <a:buFont typeface="Arial"/>
              <a:buNone/>
              <a:defRPr/>
            </a:pPr>
            <a:r>
              <a:rPr lang="en-AU" altLang="en-US" sz="1800" dirty="0"/>
              <a:t>The situation in which an emergency use of restrictive practices may be appropriate is when:</a:t>
            </a:r>
          </a:p>
          <a:p>
            <a:pPr>
              <a:spcAft>
                <a:spcPct val="40000"/>
              </a:spcAft>
              <a:buFont typeface="Wingdings" panose="05000000000000000000" pitchFamily="2" charset="2"/>
              <a:buChar char="Ø"/>
              <a:defRPr/>
            </a:pPr>
            <a:r>
              <a:rPr lang="en-AU" altLang="en-US" sz="1800" dirty="0"/>
              <a:t>the child or young person is behaving in a way that poses immediate foreseeable risk of harm or actual risk of harm to themselves or others</a:t>
            </a:r>
          </a:p>
          <a:p>
            <a:pPr>
              <a:spcAft>
                <a:spcPct val="40000"/>
              </a:spcAft>
              <a:buFont typeface="Wingdings" panose="05000000000000000000" pitchFamily="2" charset="2"/>
              <a:buChar char="Ø"/>
              <a:defRPr/>
            </a:pPr>
            <a:r>
              <a:rPr lang="en-AU" altLang="en-US" sz="1800" dirty="0"/>
              <a:t>the practice is reasonable in all the circumstances of the behaviour</a:t>
            </a:r>
          </a:p>
          <a:p>
            <a:pPr>
              <a:spcAft>
                <a:spcPct val="40000"/>
              </a:spcAft>
              <a:buFont typeface="Wingdings" panose="05000000000000000000" pitchFamily="2" charset="2"/>
              <a:buChar char="Ø"/>
              <a:defRPr/>
            </a:pPr>
            <a:r>
              <a:rPr lang="en-AU" altLang="en-US" sz="1800" dirty="0"/>
              <a:t>where there is no less restrictive measure available to respond the child or young person’s behaviour in the circumstances. </a:t>
            </a:r>
          </a:p>
          <a:p>
            <a:pPr>
              <a:spcAft>
                <a:spcPct val="40000"/>
              </a:spcAft>
              <a:buFont typeface="Wingdings" panose="05000000000000000000" pitchFamily="2" charset="2"/>
              <a:buChar char="Ø"/>
              <a:defRPr/>
            </a:pPr>
            <a:r>
              <a:rPr lang="en-AU" altLang="en-US" sz="1800" dirty="0"/>
              <a:t>paramount consideration must be given to the best interests of the child.</a:t>
            </a:r>
          </a:p>
        </p:txBody>
      </p:sp>
    </p:spTree>
    <p:extLst>
      <p:ext uri="{BB962C8B-B14F-4D97-AF65-F5344CB8AC3E}">
        <p14:creationId xmlns:p14="http://schemas.microsoft.com/office/powerpoint/2010/main" val="550050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CF36B57D-4097-4A0F-90AE-2B54C52C656F}"/>
              </a:ext>
            </a:extLst>
          </p:cNvPr>
          <p:cNvSpPr txBox="1">
            <a:spLocks noChangeArrowheads="1"/>
          </p:cNvSpPr>
          <p:nvPr/>
        </p:nvSpPr>
        <p:spPr>
          <a:xfrm>
            <a:off x="805070" y="827067"/>
            <a:ext cx="7311755" cy="952037"/>
          </a:xfrm>
          <a:prstGeom prst="rect">
            <a:avLst/>
          </a:prstGeom>
        </p:spPr>
        <p:txBody>
          <a:bodyPr>
            <a:normAutofit fontScale="70000" lnSpcReduction="2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4000" b="1" dirty="0"/>
              <a:t>Emergency use of restrictive practices </a:t>
            </a:r>
          </a:p>
          <a:p>
            <a:pPr algn="l">
              <a:defRPr/>
            </a:pPr>
            <a:br>
              <a:rPr lang="en-AU" altLang="en-US" sz="2400" b="1" dirty="0"/>
            </a:br>
            <a:r>
              <a:rPr lang="en-AU" sz="2900" b="1" dirty="0"/>
              <a:t>What can we do/ what does it mean?</a:t>
            </a:r>
            <a:endParaRPr lang="en-AU" altLang="en-US" sz="2400" b="1" dirty="0"/>
          </a:p>
        </p:txBody>
      </p:sp>
      <p:sp>
        <p:nvSpPr>
          <p:cNvPr id="4" name="Rectangle 3">
            <a:extLst>
              <a:ext uri="{FF2B5EF4-FFF2-40B4-BE49-F238E27FC236}">
                <a16:creationId xmlns:a16="http://schemas.microsoft.com/office/drawing/2014/main" id="{B2B33553-095B-44A6-8D94-513E08211172}"/>
              </a:ext>
            </a:extLst>
          </p:cNvPr>
          <p:cNvSpPr txBox="1">
            <a:spLocks noChangeArrowheads="1"/>
          </p:cNvSpPr>
          <p:nvPr/>
        </p:nvSpPr>
        <p:spPr>
          <a:xfrm>
            <a:off x="964095" y="1983189"/>
            <a:ext cx="9929191" cy="404774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AU" sz="1800" dirty="0"/>
              <a:t>Emergency responses to manage high risk of immediate harm (risk management response)</a:t>
            </a:r>
          </a:p>
          <a:p>
            <a:pPr>
              <a:buFont typeface="Wingdings" panose="05000000000000000000" pitchFamily="2" charset="2"/>
              <a:buChar char="Ø"/>
            </a:pPr>
            <a:r>
              <a:rPr lang="en-AU" sz="1800" dirty="0"/>
              <a:t>Emergency use of physical restraint, except for prone and supine restraints and basket holds which are always prohibited practices</a:t>
            </a:r>
          </a:p>
          <a:p>
            <a:pPr>
              <a:buFont typeface="Wingdings" panose="05000000000000000000" pitchFamily="2" charset="2"/>
              <a:buChar char="Ø"/>
            </a:pPr>
            <a:r>
              <a:rPr lang="en-AU" sz="1800" dirty="0"/>
              <a:t>Emergency removal of an item</a:t>
            </a:r>
          </a:p>
          <a:p>
            <a:pPr>
              <a:buFont typeface="Wingdings" panose="05000000000000000000" pitchFamily="2" charset="2"/>
              <a:buChar char="Ø"/>
            </a:pPr>
            <a:r>
              <a:rPr lang="en-AU" sz="1800" dirty="0"/>
              <a:t>Minimum force</a:t>
            </a:r>
          </a:p>
          <a:p>
            <a:endParaRPr lang="en-AU" altLang="en-US" sz="1200" dirty="0"/>
          </a:p>
          <a:p>
            <a:pPr marL="0" indent="0">
              <a:buFont typeface="Arial"/>
              <a:buNone/>
            </a:pPr>
            <a:r>
              <a:rPr lang="en-AU" altLang="en-US" sz="1800" i="1" dirty="0">
                <a:solidFill>
                  <a:srgbClr val="0070C0"/>
                </a:solidFill>
              </a:rPr>
              <a:t>Use of a restrictive practice must be reported to a CSSC or CSAHSC within 24hrs.</a:t>
            </a:r>
          </a:p>
          <a:p>
            <a:pPr marL="0" indent="0">
              <a:buFont typeface="Arial"/>
              <a:buNone/>
            </a:pPr>
            <a:endParaRPr lang="en-AU" altLang="en-US" sz="1100" dirty="0"/>
          </a:p>
          <a:p>
            <a:pPr marL="0" indent="0">
              <a:buFont typeface="Arial"/>
              <a:buNone/>
            </a:pPr>
            <a:r>
              <a:rPr lang="en-AU" altLang="en-US" sz="1800" dirty="0"/>
              <a:t>The requirement to report the emergency use of a restrictive practice does not include actions taken by carers and direct care staff in the context of age and developmentally appropriate parenting, for example removing scissors from a toddler.</a:t>
            </a:r>
          </a:p>
        </p:txBody>
      </p:sp>
    </p:spTree>
    <p:extLst>
      <p:ext uri="{BB962C8B-B14F-4D97-AF65-F5344CB8AC3E}">
        <p14:creationId xmlns:p14="http://schemas.microsoft.com/office/powerpoint/2010/main" val="4260859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96C4B99A-F231-4399-9593-5244BAD24D7D}"/>
              </a:ext>
            </a:extLst>
          </p:cNvPr>
          <p:cNvPicPr>
            <a:picLocks noChangeAspect="1"/>
          </p:cNvPicPr>
          <p:nvPr/>
        </p:nvPicPr>
        <p:blipFill>
          <a:blip r:embed="rId2"/>
          <a:stretch>
            <a:fillRect/>
          </a:stretch>
        </p:blipFill>
        <p:spPr>
          <a:xfrm>
            <a:off x="3565613" y="1725010"/>
            <a:ext cx="4572472" cy="2740241"/>
          </a:xfrm>
          <a:prstGeom prst="rect">
            <a:avLst/>
          </a:prstGeom>
        </p:spPr>
      </p:pic>
      <p:sp>
        <p:nvSpPr>
          <p:cNvPr id="4" name="Rectangle 2">
            <a:extLst>
              <a:ext uri="{FF2B5EF4-FFF2-40B4-BE49-F238E27FC236}">
                <a16:creationId xmlns:a16="http://schemas.microsoft.com/office/drawing/2014/main" id="{005068DC-A381-46EE-8FEB-D960DC1CE562}"/>
              </a:ext>
            </a:extLst>
          </p:cNvPr>
          <p:cNvSpPr txBox="1">
            <a:spLocks noChangeArrowheads="1"/>
          </p:cNvSpPr>
          <p:nvPr/>
        </p:nvSpPr>
        <p:spPr>
          <a:xfrm>
            <a:off x="805070" y="720017"/>
            <a:ext cx="4486656" cy="69960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spcBef>
                <a:spcPct val="100000"/>
              </a:spcBef>
              <a:spcAft>
                <a:spcPct val="100000"/>
              </a:spcAft>
              <a:defRPr/>
            </a:pPr>
            <a:r>
              <a:rPr lang="en-AU" altLang="en-US" sz="2800" b="1" dirty="0"/>
              <a:t>Discipline vs punishment</a:t>
            </a:r>
            <a:endParaRPr lang="en-AU" altLang="en-US" sz="2400" b="1" dirty="0">
              <a:latin typeface="Verdana" pitchFamily="34" charset="0"/>
            </a:endParaRPr>
          </a:p>
        </p:txBody>
      </p:sp>
      <p:sp>
        <p:nvSpPr>
          <p:cNvPr id="5" name="Rectangle 3">
            <a:extLst>
              <a:ext uri="{FF2B5EF4-FFF2-40B4-BE49-F238E27FC236}">
                <a16:creationId xmlns:a16="http://schemas.microsoft.com/office/drawing/2014/main" id="{AA953D8C-CFC0-4246-981E-F45FB33C6DC0}"/>
              </a:ext>
            </a:extLst>
          </p:cNvPr>
          <p:cNvSpPr txBox="1">
            <a:spLocks noChangeArrowheads="1"/>
          </p:cNvSpPr>
          <p:nvPr/>
        </p:nvSpPr>
        <p:spPr>
          <a:xfrm>
            <a:off x="2558561" y="5061083"/>
            <a:ext cx="7074877" cy="699605"/>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42925" indent="-542925">
              <a:defRPr/>
            </a:pPr>
            <a:r>
              <a:rPr lang="en-AU" sz="2800" dirty="0">
                <a:solidFill>
                  <a:srgbClr val="0070C0"/>
                </a:solidFill>
              </a:rPr>
              <a:t>What are appropriate discipline methods?</a:t>
            </a:r>
          </a:p>
        </p:txBody>
      </p:sp>
    </p:spTree>
    <p:extLst>
      <p:ext uri="{BB962C8B-B14F-4D97-AF65-F5344CB8AC3E}">
        <p14:creationId xmlns:p14="http://schemas.microsoft.com/office/powerpoint/2010/main" val="1950099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542911"/>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A9381813-7064-4FEA-9928-CE46F17ACB85}"/>
              </a:ext>
            </a:extLst>
          </p:cNvPr>
          <p:cNvSpPr txBox="1">
            <a:spLocks noChangeArrowheads="1"/>
          </p:cNvSpPr>
          <p:nvPr/>
        </p:nvSpPr>
        <p:spPr>
          <a:xfrm>
            <a:off x="735496" y="536713"/>
            <a:ext cx="6689034" cy="1108688"/>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t>Module two: Understanding impacts of trauma for a child or young person</a:t>
            </a:r>
          </a:p>
        </p:txBody>
      </p:sp>
      <p:sp>
        <p:nvSpPr>
          <p:cNvPr id="4" name="Rectangle 3">
            <a:extLst>
              <a:ext uri="{FF2B5EF4-FFF2-40B4-BE49-F238E27FC236}">
                <a16:creationId xmlns:a16="http://schemas.microsoft.com/office/drawing/2014/main" id="{ECD53D96-E760-482C-A3D1-939951609CD1}"/>
              </a:ext>
            </a:extLst>
          </p:cNvPr>
          <p:cNvSpPr txBox="1">
            <a:spLocks noChangeArrowheads="1"/>
          </p:cNvSpPr>
          <p:nvPr/>
        </p:nvSpPr>
        <p:spPr>
          <a:xfrm>
            <a:off x="904461" y="2028487"/>
            <a:ext cx="9076152" cy="41148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spcBef>
                <a:spcPct val="50000"/>
              </a:spcBef>
              <a:buClr>
                <a:schemeClr val="tx1"/>
              </a:buClr>
              <a:buFont typeface="Arial"/>
              <a:buNone/>
              <a:defRPr/>
            </a:pPr>
            <a:r>
              <a:rPr lang="en-AU" altLang="en-US" sz="2000" b="1" dirty="0">
                <a:solidFill>
                  <a:srgbClr val="0070C0"/>
                </a:solidFill>
              </a:rPr>
              <a:t>Learning Outcomes</a:t>
            </a:r>
          </a:p>
          <a:p>
            <a:pPr>
              <a:lnSpc>
                <a:spcPct val="80000"/>
              </a:lnSpc>
              <a:spcBef>
                <a:spcPts val="2400"/>
              </a:spcBef>
              <a:buFont typeface="Wingdings" panose="05000000000000000000" pitchFamily="2" charset="2"/>
              <a:buChar char="Ø"/>
              <a:defRPr/>
            </a:pPr>
            <a:r>
              <a:rPr lang="en-AU" altLang="en-US" sz="1800" dirty="0"/>
              <a:t>Understanding the basic developmental stages of childhood and adolescence</a:t>
            </a:r>
          </a:p>
          <a:p>
            <a:pPr>
              <a:lnSpc>
                <a:spcPct val="80000"/>
              </a:lnSpc>
              <a:spcBef>
                <a:spcPts val="2400"/>
              </a:spcBef>
              <a:buFont typeface="Wingdings" panose="05000000000000000000" pitchFamily="2" charset="2"/>
              <a:buChar char="Ø"/>
              <a:defRPr/>
            </a:pPr>
            <a:r>
              <a:rPr lang="en-AU" altLang="en-US" sz="1800" dirty="0"/>
              <a:t>Understanding the experience of abuse and how it impacts on children</a:t>
            </a:r>
          </a:p>
          <a:p>
            <a:pPr>
              <a:lnSpc>
                <a:spcPct val="80000"/>
              </a:lnSpc>
              <a:spcBef>
                <a:spcPts val="2400"/>
              </a:spcBef>
              <a:buFont typeface="Wingdings" panose="05000000000000000000" pitchFamily="2" charset="2"/>
              <a:buChar char="Ø"/>
              <a:defRPr/>
            </a:pPr>
            <a:r>
              <a:rPr lang="en-AU" altLang="en-US" sz="1800" dirty="0"/>
              <a:t>Understanding what attachment means for a child, and how separation impacts on attachment</a:t>
            </a:r>
          </a:p>
          <a:p>
            <a:pPr>
              <a:lnSpc>
                <a:spcPct val="80000"/>
              </a:lnSpc>
              <a:spcBef>
                <a:spcPts val="2400"/>
              </a:spcBef>
              <a:buFont typeface="Wingdings" panose="05000000000000000000" pitchFamily="2" charset="2"/>
              <a:buChar char="Ø"/>
              <a:defRPr/>
            </a:pPr>
            <a:r>
              <a:rPr lang="en-AU" altLang="en-US" sz="1800" dirty="0"/>
              <a:t>Identifying the variety of losses that may be experienced by children who come into care and by birth family members</a:t>
            </a:r>
          </a:p>
          <a:p>
            <a:pPr>
              <a:lnSpc>
                <a:spcPct val="80000"/>
              </a:lnSpc>
              <a:spcBef>
                <a:spcPts val="2400"/>
              </a:spcBef>
              <a:buFont typeface="Wingdings" panose="05000000000000000000" pitchFamily="2" charset="2"/>
              <a:buChar char="Ø"/>
              <a:defRPr/>
            </a:pPr>
            <a:r>
              <a:rPr lang="en-AU" altLang="en-US" sz="1800" dirty="0"/>
              <a:t>Understanding and responding to challenging behaviour</a:t>
            </a:r>
          </a:p>
        </p:txBody>
      </p:sp>
    </p:spTree>
    <p:extLst>
      <p:ext uri="{BB962C8B-B14F-4D97-AF65-F5344CB8AC3E}">
        <p14:creationId xmlns:p14="http://schemas.microsoft.com/office/powerpoint/2010/main" val="4029488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3">
            <a:extLst>
              <a:ext uri="{FF2B5EF4-FFF2-40B4-BE49-F238E27FC236}">
                <a16:creationId xmlns:a16="http://schemas.microsoft.com/office/drawing/2014/main" id="{95C202C7-6224-47A1-A8F6-809A4673B8AA}"/>
              </a:ext>
            </a:extLst>
          </p:cNvPr>
          <p:cNvSpPr txBox="1">
            <a:spLocks noChangeArrowheads="1"/>
          </p:cNvSpPr>
          <p:nvPr/>
        </p:nvSpPr>
        <p:spPr>
          <a:xfrm>
            <a:off x="1146313" y="1736794"/>
            <a:ext cx="7772400" cy="457200"/>
          </a:xfrm>
          <a:prstGeom prst="rect">
            <a:avLst/>
          </a:prstGeom>
        </p:spPr>
        <p:txBody>
          <a:bodyPr>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50000"/>
              </a:spcBef>
              <a:buFont typeface="Arial"/>
              <a:buNone/>
              <a:defRPr/>
            </a:pPr>
            <a:r>
              <a:rPr lang="en-AU" altLang="en-US" sz="2000" dirty="0">
                <a:solidFill>
                  <a:srgbClr val="0070C0"/>
                </a:solidFill>
                <a:latin typeface="Arial" panose="020B0604020202020204" pitchFamily="34" charset="0"/>
                <a:cs typeface="Arial" panose="020B0604020202020204" pitchFamily="34" charset="0"/>
              </a:rPr>
              <a:t>Children in care may not behave or respond how we might expect due to:</a:t>
            </a:r>
          </a:p>
          <a:p>
            <a:pPr marL="0" indent="0">
              <a:buFont typeface="Arial"/>
              <a:buNone/>
              <a:defRPr/>
            </a:pPr>
            <a:endParaRPr lang="en-AU" altLang="en-US" sz="2000" dirty="0">
              <a:solidFill>
                <a:srgbClr val="0070C0"/>
              </a:solidFill>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E8DB264C-E41F-4614-B62A-2B4B6AE85ED4}"/>
              </a:ext>
            </a:extLst>
          </p:cNvPr>
          <p:cNvSpPr>
            <a:spLocks noChangeArrowheads="1"/>
          </p:cNvSpPr>
          <p:nvPr/>
        </p:nvSpPr>
        <p:spPr bwMode="auto">
          <a:xfrm>
            <a:off x="2351088" y="2708275"/>
            <a:ext cx="7772400" cy="226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chemeClr val="tx1"/>
                </a:solidFill>
                <a:latin typeface="Arial" charset="0"/>
              </a:defRPr>
            </a:lvl1pPr>
            <a:lvl2pPr marL="742950" indent="-285750">
              <a:spcBef>
                <a:spcPct val="20000"/>
              </a:spcBef>
              <a:buChar char="–"/>
              <a:defRPr sz="2000">
                <a:solidFill>
                  <a:schemeClr val="tx1"/>
                </a:solidFill>
                <a:latin typeface="Arial" charset="0"/>
              </a:defRPr>
            </a:lvl2pPr>
            <a:lvl3pPr marL="1143000" indent="-228600">
              <a:spcBef>
                <a:spcPct val="20000"/>
              </a:spcBef>
              <a:buChar char="•"/>
              <a:defRPr>
                <a:solidFill>
                  <a:schemeClr val="tx1"/>
                </a:solidFill>
                <a:latin typeface="Arial"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fontAlgn="base">
              <a:spcBef>
                <a:spcPct val="20000"/>
              </a:spcBef>
              <a:spcAft>
                <a:spcPct val="0"/>
              </a:spcAft>
              <a:buChar char="»"/>
              <a:defRPr sz="2000">
                <a:solidFill>
                  <a:schemeClr val="tx1"/>
                </a:solidFill>
                <a:latin typeface="Times New Roman" pitchFamily="18" charset="0"/>
              </a:defRPr>
            </a:lvl6pPr>
            <a:lvl7pPr marL="2971800" indent="-228600" fontAlgn="base">
              <a:spcBef>
                <a:spcPct val="20000"/>
              </a:spcBef>
              <a:spcAft>
                <a:spcPct val="0"/>
              </a:spcAft>
              <a:buChar char="»"/>
              <a:defRPr sz="2000">
                <a:solidFill>
                  <a:schemeClr val="tx1"/>
                </a:solidFill>
                <a:latin typeface="Times New Roman" pitchFamily="18" charset="0"/>
              </a:defRPr>
            </a:lvl7pPr>
            <a:lvl8pPr marL="3429000" indent="-228600" fontAlgn="base">
              <a:spcBef>
                <a:spcPct val="20000"/>
              </a:spcBef>
              <a:spcAft>
                <a:spcPct val="0"/>
              </a:spcAft>
              <a:buChar char="»"/>
              <a:defRPr sz="2000">
                <a:solidFill>
                  <a:schemeClr val="tx1"/>
                </a:solidFill>
                <a:latin typeface="Times New Roman" pitchFamily="18" charset="0"/>
              </a:defRPr>
            </a:lvl8pPr>
            <a:lvl9pPr marL="3886200" indent="-228600" fontAlgn="base">
              <a:spcBef>
                <a:spcPct val="20000"/>
              </a:spcBef>
              <a:spcAft>
                <a:spcPct val="0"/>
              </a:spcAft>
              <a:buChar char="»"/>
              <a:defRPr sz="2000">
                <a:solidFill>
                  <a:schemeClr val="tx1"/>
                </a:solidFill>
                <a:latin typeface="Times New Roman" pitchFamily="18" charset="0"/>
              </a:defRPr>
            </a:lvl9pPr>
          </a:lstStyle>
          <a:p>
            <a:pPr>
              <a:spcBef>
                <a:spcPct val="50000"/>
              </a:spcBef>
              <a:buFont typeface="Wingdings" panose="05000000000000000000" pitchFamily="2" charset="2"/>
              <a:buChar char="Ø"/>
              <a:defRPr/>
            </a:pPr>
            <a:r>
              <a:rPr lang="en-AU" altLang="en-US" sz="1800" dirty="0">
                <a:latin typeface="Arial" panose="020B0604020202020204" pitchFamily="34" charset="0"/>
                <a:cs typeface="Arial" panose="020B0604020202020204" pitchFamily="34" charset="0"/>
              </a:rPr>
              <a:t>Exposure to abuse and neglect</a:t>
            </a:r>
          </a:p>
          <a:p>
            <a:pPr>
              <a:spcBef>
                <a:spcPct val="50000"/>
              </a:spcBef>
              <a:buFont typeface="Wingdings" panose="05000000000000000000" pitchFamily="2" charset="2"/>
              <a:buChar char="Ø"/>
              <a:defRPr/>
            </a:pPr>
            <a:endParaRPr lang="en-AU" altLang="en-US" sz="1800" dirty="0">
              <a:latin typeface="Arial" panose="020B0604020202020204" pitchFamily="34" charset="0"/>
              <a:cs typeface="Arial" panose="020B0604020202020204" pitchFamily="34" charset="0"/>
            </a:endParaRPr>
          </a:p>
          <a:p>
            <a:pPr>
              <a:spcBef>
                <a:spcPct val="50000"/>
              </a:spcBef>
              <a:buFont typeface="Wingdings" panose="05000000000000000000" pitchFamily="2" charset="2"/>
              <a:buChar char="Ø"/>
              <a:defRPr/>
            </a:pPr>
            <a:r>
              <a:rPr lang="en-AU" altLang="en-US" sz="1800" dirty="0">
                <a:latin typeface="Arial" panose="020B0604020202020204" pitchFamily="34" charset="0"/>
                <a:cs typeface="Arial" panose="020B0604020202020204" pitchFamily="34" charset="0"/>
              </a:rPr>
              <a:t>Poor attachments to primary carers or significant others</a:t>
            </a:r>
          </a:p>
          <a:p>
            <a:pPr>
              <a:spcBef>
                <a:spcPct val="50000"/>
              </a:spcBef>
              <a:buFont typeface="Wingdings" panose="05000000000000000000" pitchFamily="2" charset="2"/>
              <a:buChar char="Ø"/>
              <a:defRPr/>
            </a:pPr>
            <a:endParaRPr lang="en-AU" altLang="en-US" sz="1800" dirty="0">
              <a:latin typeface="Arial" panose="020B0604020202020204" pitchFamily="34" charset="0"/>
              <a:cs typeface="Arial" panose="020B0604020202020204" pitchFamily="34" charset="0"/>
            </a:endParaRPr>
          </a:p>
          <a:p>
            <a:pPr>
              <a:spcBef>
                <a:spcPct val="50000"/>
              </a:spcBef>
              <a:buFont typeface="Wingdings" panose="05000000000000000000" pitchFamily="2" charset="2"/>
              <a:buChar char="Ø"/>
              <a:defRPr/>
            </a:pPr>
            <a:r>
              <a:rPr lang="en-AU" altLang="en-US" sz="1800" dirty="0">
                <a:latin typeface="Arial" panose="020B0604020202020204" pitchFamily="34" charset="0"/>
                <a:cs typeface="Arial" panose="020B0604020202020204" pitchFamily="34" charset="0"/>
              </a:rPr>
              <a:t>Experiences of grief and loss</a:t>
            </a:r>
          </a:p>
          <a:p>
            <a:pPr>
              <a:defRPr/>
            </a:pPr>
            <a:endParaRPr lang="en-AU" altLang="en-US" sz="1800" dirty="0">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E58DFAA6-A7A7-4021-ADA6-CFC335235FE7}"/>
              </a:ext>
            </a:extLst>
          </p:cNvPr>
          <p:cNvSpPr txBox="1">
            <a:spLocks noChangeArrowheads="1"/>
          </p:cNvSpPr>
          <p:nvPr/>
        </p:nvSpPr>
        <p:spPr>
          <a:xfrm>
            <a:off x="805070" y="690562"/>
            <a:ext cx="1853184" cy="462376"/>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latin typeface="Arial" panose="020B0604020202020204" pitchFamily="34" charset="0"/>
                <a:cs typeface="Arial" panose="020B0604020202020204" pitchFamily="34" charset="0"/>
              </a:rPr>
              <a:t>Trauma</a:t>
            </a:r>
          </a:p>
        </p:txBody>
      </p:sp>
    </p:spTree>
    <p:extLst>
      <p:ext uri="{BB962C8B-B14F-4D97-AF65-F5344CB8AC3E}">
        <p14:creationId xmlns:p14="http://schemas.microsoft.com/office/powerpoint/2010/main" val="2273195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1A62C5E3-0C5E-439A-870B-5FBC1D25860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818512" y="1329694"/>
            <a:ext cx="6554976" cy="4198612"/>
          </a:xfrm>
          <a:prstGeom prst="rect">
            <a:avLst/>
          </a:prstGeom>
        </p:spPr>
      </p:pic>
    </p:spTree>
    <p:extLst>
      <p:ext uri="{BB962C8B-B14F-4D97-AF65-F5344CB8AC3E}">
        <p14:creationId xmlns:p14="http://schemas.microsoft.com/office/powerpoint/2010/main" val="720743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42C1C320-FD3C-4E27-B3CB-6B32A960BD42}"/>
              </a:ext>
            </a:extLst>
          </p:cNvPr>
          <p:cNvSpPr txBox="1">
            <a:spLocks noChangeArrowheads="1"/>
          </p:cNvSpPr>
          <p:nvPr/>
        </p:nvSpPr>
        <p:spPr>
          <a:xfrm>
            <a:off x="805070" y="659050"/>
            <a:ext cx="2121408" cy="631798"/>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latin typeface="Arial" panose="020B0604020202020204" pitchFamily="34" charset="0"/>
                <a:cs typeface="Arial" panose="020B0604020202020204" pitchFamily="34" charset="0"/>
              </a:rPr>
              <a:t>Trauma</a:t>
            </a:r>
          </a:p>
        </p:txBody>
      </p:sp>
      <p:sp>
        <p:nvSpPr>
          <p:cNvPr id="4" name="Rectangle 3">
            <a:extLst>
              <a:ext uri="{FF2B5EF4-FFF2-40B4-BE49-F238E27FC236}">
                <a16:creationId xmlns:a16="http://schemas.microsoft.com/office/drawing/2014/main" id="{DEB7EE02-0DAC-4604-A4C8-C8622DC7D51B}"/>
              </a:ext>
            </a:extLst>
          </p:cNvPr>
          <p:cNvSpPr txBox="1">
            <a:spLocks noChangeArrowheads="1"/>
          </p:cNvSpPr>
          <p:nvPr/>
        </p:nvSpPr>
        <p:spPr>
          <a:xfrm>
            <a:off x="1093305" y="1682866"/>
            <a:ext cx="9939130" cy="408476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defRPr/>
            </a:pPr>
            <a:r>
              <a:rPr lang="en-AU" altLang="en-US" sz="2000" dirty="0">
                <a:solidFill>
                  <a:srgbClr val="0070C0"/>
                </a:solidFill>
                <a:latin typeface="Arial" panose="020B0604020202020204" pitchFamily="34" charset="0"/>
                <a:cs typeface="Arial" panose="020B0604020202020204" pitchFamily="34" charset="0"/>
              </a:rPr>
              <a:t>The impact of these experiences are sometimes:</a:t>
            </a:r>
          </a:p>
          <a:p>
            <a:pPr>
              <a:defRPr/>
            </a:pPr>
            <a:r>
              <a:rPr lang="en-AU" altLang="en-US" sz="1800" dirty="0">
                <a:latin typeface="Arial" panose="020B0604020202020204" pitchFamily="34" charset="0"/>
                <a:cs typeface="Arial" panose="020B0604020202020204" pitchFamily="34" charset="0"/>
              </a:rPr>
              <a:t>Difficulties with emotions</a:t>
            </a:r>
            <a:r>
              <a:rPr lang="en-AU" altLang="en-US" dirty="0">
                <a:latin typeface="Arial" panose="020B0604020202020204" pitchFamily="34" charset="0"/>
                <a:cs typeface="Arial" panose="020B0604020202020204" pitchFamily="34" charset="0"/>
              </a:rPr>
              <a:t> </a:t>
            </a:r>
            <a:r>
              <a:rPr lang="en-AU" altLang="en-US" sz="1800" dirty="0">
                <a:latin typeface="Arial" panose="020B0604020202020204" pitchFamily="34" charset="0"/>
                <a:cs typeface="Arial" panose="020B0604020202020204" pitchFamily="34" charset="0"/>
              </a:rPr>
              <a:t>–</a:t>
            </a:r>
            <a:r>
              <a:rPr lang="en-AU" altLang="en-US" dirty="0">
                <a:latin typeface="Arial" panose="020B0604020202020204" pitchFamily="34" charset="0"/>
                <a:cs typeface="Arial" panose="020B0604020202020204" pitchFamily="34" charset="0"/>
              </a:rPr>
              <a:t> </a:t>
            </a:r>
            <a:r>
              <a:rPr lang="en-AU" altLang="en-US" sz="1600" i="1" dirty="0">
                <a:latin typeface="Arial" panose="020B0604020202020204" pitchFamily="34" charset="0"/>
                <a:cs typeface="Arial" panose="020B0604020202020204" pitchFamily="34" charset="0"/>
              </a:rPr>
              <a:t>angry, anxious, incorrect emotional response for situation, shame</a:t>
            </a:r>
          </a:p>
          <a:p>
            <a:pPr>
              <a:spcBef>
                <a:spcPct val="80000"/>
              </a:spcBef>
              <a:defRPr/>
            </a:pPr>
            <a:r>
              <a:rPr lang="en-AU" altLang="en-US" sz="1800" dirty="0">
                <a:latin typeface="Arial" panose="020B0604020202020204" pitchFamily="34" charset="0"/>
                <a:cs typeface="Arial" panose="020B0604020202020204" pitchFamily="34" charset="0"/>
              </a:rPr>
              <a:t>Difficulties with social situations </a:t>
            </a:r>
            <a:r>
              <a:rPr lang="en-AU" altLang="en-US" sz="1600" b="1" dirty="0">
                <a:latin typeface="Arial" panose="020B0604020202020204" pitchFamily="34" charset="0"/>
                <a:cs typeface="Arial" panose="020B0604020202020204" pitchFamily="34" charset="0"/>
              </a:rPr>
              <a:t>– </a:t>
            </a:r>
            <a:r>
              <a:rPr lang="en-AU" altLang="en-US" sz="1600" i="1" dirty="0">
                <a:latin typeface="Arial" panose="020B0604020202020204" pitchFamily="34" charset="0"/>
                <a:cs typeface="Arial" panose="020B0604020202020204" pitchFamily="34" charset="0"/>
              </a:rPr>
              <a:t>fear, distrust, avoidance, isolation, test </a:t>
            </a:r>
            <a:r>
              <a:rPr lang="en-AU" altLang="en-US" sz="1800" i="1" dirty="0">
                <a:latin typeface="Arial" panose="020B0604020202020204" pitchFamily="34" charset="0"/>
                <a:cs typeface="Arial" panose="020B0604020202020204" pitchFamily="34" charset="0"/>
              </a:rPr>
              <a:t>people</a:t>
            </a:r>
          </a:p>
          <a:p>
            <a:pPr>
              <a:spcBef>
                <a:spcPct val="80000"/>
              </a:spcBef>
              <a:defRPr/>
            </a:pPr>
            <a:r>
              <a:rPr lang="en-AU" altLang="en-US" sz="1800" dirty="0">
                <a:latin typeface="Arial" panose="020B0604020202020204" pitchFamily="34" charset="0"/>
                <a:cs typeface="Arial" panose="020B0604020202020204" pitchFamily="34" charset="0"/>
              </a:rPr>
              <a:t>Difficulties with relationships – </a:t>
            </a:r>
            <a:r>
              <a:rPr lang="en-AU" altLang="en-US" sz="1600" i="1" dirty="0">
                <a:latin typeface="Arial" panose="020B0604020202020204" pitchFamily="34" charset="0"/>
                <a:cs typeface="Arial" panose="020B0604020202020204" pitchFamily="34" charset="0"/>
              </a:rPr>
              <a:t>problematic relationships, avoids intimacy, fear rejection, limited positive attachments</a:t>
            </a:r>
          </a:p>
          <a:p>
            <a:pPr>
              <a:spcBef>
                <a:spcPct val="80000"/>
              </a:spcBef>
              <a:defRPr/>
            </a:pPr>
            <a:r>
              <a:rPr lang="en-AU" altLang="en-US" sz="1800" dirty="0">
                <a:latin typeface="Arial" panose="020B0604020202020204" pitchFamily="34" charset="0"/>
                <a:cs typeface="Arial" panose="020B0604020202020204" pitchFamily="34" charset="0"/>
              </a:rPr>
              <a:t>Developmental delays – </a:t>
            </a:r>
            <a:r>
              <a:rPr lang="en-AU" altLang="en-US" sz="1600" i="1" dirty="0">
                <a:latin typeface="Arial" panose="020B0604020202020204" pitchFamily="34" charset="0"/>
                <a:cs typeface="Arial" panose="020B0604020202020204" pitchFamily="34" charset="0"/>
              </a:rPr>
              <a:t>different stage than peers</a:t>
            </a:r>
          </a:p>
          <a:p>
            <a:pPr>
              <a:spcBef>
                <a:spcPct val="80000"/>
              </a:spcBef>
              <a:defRPr/>
            </a:pPr>
            <a:r>
              <a:rPr lang="en-AU" altLang="en-US" sz="1800" dirty="0">
                <a:latin typeface="Arial" panose="020B0604020202020204" pitchFamily="34" charset="0"/>
                <a:cs typeface="Arial" panose="020B0604020202020204" pitchFamily="34" charset="0"/>
              </a:rPr>
              <a:t>Challenging behaviours – </a:t>
            </a:r>
            <a:r>
              <a:rPr lang="en-AU" altLang="en-US" sz="1600" i="1" dirty="0">
                <a:latin typeface="Arial" panose="020B0604020202020204" pitchFamily="34" charset="0"/>
                <a:cs typeface="Arial" panose="020B0604020202020204" pitchFamily="34" charset="0"/>
              </a:rPr>
              <a:t>self harm, hostile, aggressive</a:t>
            </a:r>
          </a:p>
        </p:txBody>
      </p:sp>
    </p:spTree>
    <p:extLst>
      <p:ext uri="{BB962C8B-B14F-4D97-AF65-F5344CB8AC3E}">
        <p14:creationId xmlns:p14="http://schemas.microsoft.com/office/powerpoint/2010/main" val="2449723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164C0C15-1521-4A3F-BC8C-A296DC57FB44}"/>
              </a:ext>
            </a:extLst>
          </p:cNvPr>
          <p:cNvSpPr txBox="1">
            <a:spLocks noChangeArrowheads="1"/>
          </p:cNvSpPr>
          <p:nvPr/>
        </p:nvSpPr>
        <p:spPr>
          <a:xfrm>
            <a:off x="805070" y="617597"/>
            <a:ext cx="2121408" cy="677355"/>
          </a:xfrm>
          <a:prstGeom prst="rect">
            <a:avLst/>
          </a:prstGeom>
        </p:spPr>
        <p:txBody>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AU" altLang="en-US" sz="2800" b="1" dirty="0">
                <a:latin typeface="Arial" panose="020B0604020202020204" pitchFamily="34" charset="0"/>
                <a:cs typeface="Arial" panose="020B0604020202020204" pitchFamily="34" charset="0"/>
              </a:rPr>
              <a:t>Trauma</a:t>
            </a:r>
          </a:p>
        </p:txBody>
      </p:sp>
      <p:sp>
        <p:nvSpPr>
          <p:cNvPr id="5" name="Rectangle 3">
            <a:extLst>
              <a:ext uri="{FF2B5EF4-FFF2-40B4-BE49-F238E27FC236}">
                <a16:creationId xmlns:a16="http://schemas.microsoft.com/office/drawing/2014/main" id="{89CC2D3B-F484-41AF-A8A1-39D9D7D3C8BF}"/>
              </a:ext>
            </a:extLst>
          </p:cNvPr>
          <p:cNvSpPr txBox="1">
            <a:spLocks noChangeArrowheads="1"/>
          </p:cNvSpPr>
          <p:nvPr/>
        </p:nvSpPr>
        <p:spPr>
          <a:xfrm>
            <a:off x="1355584" y="1581531"/>
            <a:ext cx="7772400" cy="48280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defRPr/>
            </a:pPr>
            <a:r>
              <a:rPr lang="en-AU" altLang="en-US" sz="1800" b="1">
                <a:solidFill>
                  <a:srgbClr val="0070C0"/>
                </a:solidFill>
              </a:rPr>
              <a:t>What can carers do?</a:t>
            </a:r>
          </a:p>
          <a:p>
            <a:pPr>
              <a:buFontTx/>
              <a:buNone/>
              <a:defRPr/>
            </a:pPr>
            <a:endParaRPr lang="en-AU" altLang="en-US" sz="1600">
              <a:solidFill>
                <a:srgbClr val="0070C0"/>
              </a:solidFill>
            </a:endParaRPr>
          </a:p>
          <a:p>
            <a:pPr marL="901700">
              <a:spcBef>
                <a:spcPct val="50000"/>
              </a:spcBef>
              <a:buFont typeface="Wingdings" panose="05000000000000000000" pitchFamily="2" charset="2"/>
              <a:buChar char="Ø"/>
              <a:defRPr/>
            </a:pPr>
            <a:r>
              <a:rPr lang="en-AU" altLang="en-US" sz="1600"/>
              <a:t>Support and empathise with the child</a:t>
            </a:r>
          </a:p>
          <a:p>
            <a:pPr marL="901700">
              <a:spcBef>
                <a:spcPct val="50000"/>
              </a:spcBef>
              <a:buFont typeface="Wingdings" panose="05000000000000000000" pitchFamily="2" charset="2"/>
              <a:buChar char="Ø"/>
              <a:defRPr/>
            </a:pPr>
            <a:r>
              <a:rPr lang="en-AU" altLang="en-US" sz="1600"/>
              <a:t>Listen carefully to the child</a:t>
            </a:r>
          </a:p>
          <a:p>
            <a:pPr marL="901700">
              <a:spcBef>
                <a:spcPct val="50000"/>
              </a:spcBef>
              <a:buFont typeface="Wingdings" panose="05000000000000000000" pitchFamily="2" charset="2"/>
              <a:buChar char="Ø"/>
              <a:defRPr/>
            </a:pPr>
            <a:r>
              <a:rPr lang="en-AU" altLang="en-US" sz="1600"/>
              <a:t>Encourage the child to participate in decision making</a:t>
            </a:r>
          </a:p>
          <a:p>
            <a:pPr marL="901700">
              <a:spcBef>
                <a:spcPct val="50000"/>
              </a:spcBef>
              <a:buFont typeface="Wingdings" panose="05000000000000000000" pitchFamily="2" charset="2"/>
              <a:buChar char="Ø"/>
              <a:defRPr/>
            </a:pPr>
            <a:r>
              <a:rPr lang="en-AU" altLang="en-US" sz="1600"/>
              <a:t>Be consistent and committed to the child</a:t>
            </a:r>
          </a:p>
          <a:p>
            <a:pPr marL="901700">
              <a:spcBef>
                <a:spcPct val="50000"/>
              </a:spcBef>
              <a:buFont typeface="Wingdings" panose="05000000000000000000" pitchFamily="2" charset="2"/>
              <a:buChar char="Ø"/>
              <a:defRPr/>
            </a:pPr>
            <a:r>
              <a:rPr lang="en-AU" altLang="en-US" sz="1600"/>
              <a:t>Understand attachment, grief and loss</a:t>
            </a:r>
          </a:p>
          <a:p>
            <a:pPr marL="901700">
              <a:spcBef>
                <a:spcPct val="50000"/>
              </a:spcBef>
              <a:buFont typeface="Wingdings" panose="05000000000000000000" pitchFamily="2" charset="2"/>
              <a:buChar char="Ø"/>
              <a:defRPr/>
            </a:pPr>
            <a:r>
              <a:rPr lang="en-AU" altLang="en-US" sz="1600"/>
              <a:t>Help maintain important relationships to the child</a:t>
            </a:r>
          </a:p>
          <a:p>
            <a:pPr marL="901700">
              <a:spcBef>
                <a:spcPct val="50000"/>
              </a:spcBef>
              <a:buFont typeface="Wingdings" panose="05000000000000000000" pitchFamily="2" charset="2"/>
              <a:buChar char="Ø"/>
              <a:defRPr/>
            </a:pPr>
            <a:r>
              <a:rPr lang="en-AU" altLang="en-US" sz="1600"/>
              <a:t>Positive role model</a:t>
            </a:r>
          </a:p>
          <a:p>
            <a:pPr marL="901700">
              <a:spcBef>
                <a:spcPct val="50000"/>
              </a:spcBef>
              <a:buFont typeface="Wingdings" panose="05000000000000000000" pitchFamily="2" charset="2"/>
              <a:buChar char="Ø"/>
              <a:defRPr/>
            </a:pPr>
            <a:r>
              <a:rPr lang="en-AU" altLang="en-US" sz="1600"/>
              <a:t>Teach</a:t>
            </a:r>
          </a:p>
          <a:p>
            <a:pPr marL="901700">
              <a:spcBef>
                <a:spcPct val="50000"/>
              </a:spcBef>
              <a:buFont typeface="Wingdings" panose="05000000000000000000" pitchFamily="2" charset="2"/>
              <a:buChar char="Ø"/>
              <a:defRPr/>
            </a:pPr>
            <a:r>
              <a:rPr lang="en-AU" altLang="en-US" sz="1600"/>
              <a:t>Read, train, learn and ask</a:t>
            </a:r>
          </a:p>
          <a:p>
            <a:pPr marL="901700">
              <a:spcBef>
                <a:spcPct val="50000"/>
              </a:spcBef>
              <a:buFont typeface="Wingdings" panose="05000000000000000000" pitchFamily="2" charset="2"/>
              <a:buChar char="Ø"/>
              <a:defRPr/>
            </a:pPr>
            <a:r>
              <a:rPr lang="en-AU" altLang="en-US" sz="1600"/>
              <a:t>Stay calm and seek support</a:t>
            </a:r>
            <a:endParaRPr lang="en-AU" altLang="en-US" sz="1800" dirty="0"/>
          </a:p>
        </p:txBody>
      </p:sp>
    </p:spTree>
    <p:extLst>
      <p:ext uri="{BB962C8B-B14F-4D97-AF65-F5344CB8AC3E}">
        <p14:creationId xmlns:p14="http://schemas.microsoft.com/office/powerpoint/2010/main" val="3912420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888435"/>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3">
            <a:extLst>
              <a:ext uri="{FF2B5EF4-FFF2-40B4-BE49-F238E27FC236}">
                <a16:creationId xmlns:a16="http://schemas.microsoft.com/office/drawing/2014/main" id="{B15FAFD0-065B-4DDB-8452-84BE6CE0379C}"/>
              </a:ext>
            </a:extLst>
          </p:cNvPr>
          <p:cNvSpPr txBox="1">
            <a:spLocks noChangeArrowheads="1"/>
          </p:cNvSpPr>
          <p:nvPr/>
        </p:nvSpPr>
        <p:spPr>
          <a:xfrm>
            <a:off x="805070" y="711431"/>
            <a:ext cx="8488017" cy="106348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n-AU" altLang="en-US" sz="2800" b="1" dirty="0"/>
              <a:t>How trauma may impact stages of childhood development</a:t>
            </a:r>
          </a:p>
        </p:txBody>
      </p:sp>
      <p:pic>
        <p:nvPicPr>
          <p:cNvPr id="6" name="Picture 5" descr="A picture containing silhouette, vector graphics&#10;&#10;Description automatically generated">
            <a:extLst>
              <a:ext uri="{FF2B5EF4-FFF2-40B4-BE49-F238E27FC236}">
                <a16:creationId xmlns:a16="http://schemas.microsoft.com/office/drawing/2014/main" id="{90B1C4AE-6665-442E-A1EC-67777EAC1E3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67539" y="2663987"/>
            <a:ext cx="3869535" cy="34825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053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E2725E9-2251-4CBB-9ABC-198C7BC9010A}"/>
              </a:ext>
            </a:extLst>
          </p:cNvPr>
          <p:cNvCxnSpPr/>
          <p:nvPr/>
        </p:nvCxnSpPr>
        <p:spPr>
          <a:xfrm>
            <a:off x="805070" y="1222513"/>
            <a:ext cx="596347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E4D25FD6-081B-44E3-B41C-DFA3BDDA5849}"/>
              </a:ext>
            </a:extLst>
          </p:cNvPr>
          <p:cNvSpPr txBox="1">
            <a:spLocks noChangeArrowheads="1"/>
          </p:cNvSpPr>
          <p:nvPr/>
        </p:nvSpPr>
        <p:spPr>
          <a:xfrm>
            <a:off x="805070" y="595187"/>
            <a:ext cx="4486656" cy="69960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spcBef>
                <a:spcPct val="100000"/>
              </a:spcBef>
              <a:spcAft>
                <a:spcPct val="100000"/>
              </a:spcAft>
              <a:defRPr/>
            </a:pPr>
            <a:r>
              <a:rPr lang="en-AU" altLang="en-US" sz="2800" b="1" dirty="0"/>
              <a:t>Developmental stages</a:t>
            </a:r>
            <a:r>
              <a:rPr lang="en-AU" altLang="en-US" sz="2400" b="1" dirty="0"/>
              <a:t> </a:t>
            </a:r>
            <a:endParaRPr lang="en-AU" altLang="en-US" sz="2400" b="1" dirty="0">
              <a:latin typeface="Verdana" pitchFamily="34" charset="0"/>
            </a:endParaRPr>
          </a:p>
        </p:txBody>
      </p:sp>
      <p:sp>
        <p:nvSpPr>
          <p:cNvPr id="4" name="Rectangle 3">
            <a:extLst>
              <a:ext uri="{FF2B5EF4-FFF2-40B4-BE49-F238E27FC236}">
                <a16:creationId xmlns:a16="http://schemas.microsoft.com/office/drawing/2014/main" id="{9F00812E-0D2A-4EB1-925D-01F6BB004386}"/>
              </a:ext>
            </a:extLst>
          </p:cNvPr>
          <p:cNvSpPr txBox="1">
            <a:spLocks noChangeArrowheads="1"/>
          </p:cNvSpPr>
          <p:nvPr/>
        </p:nvSpPr>
        <p:spPr>
          <a:xfrm>
            <a:off x="2558562" y="4455110"/>
            <a:ext cx="7074877" cy="1396873"/>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42925" indent="-542925">
              <a:defRPr/>
            </a:pPr>
            <a:r>
              <a:rPr lang="en-AU" sz="2400">
                <a:solidFill>
                  <a:srgbClr val="0070C0"/>
                </a:solidFill>
              </a:rPr>
              <a:t>What ‘milestones’ do you know?</a:t>
            </a:r>
          </a:p>
          <a:p>
            <a:pPr marL="542925" indent="-542925">
              <a:defRPr/>
            </a:pPr>
            <a:endParaRPr lang="en-AU" sz="1200">
              <a:solidFill>
                <a:srgbClr val="0070C0"/>
              </a:solidFill>
            </a:endParaRPr>
          </a:p>
          <a:p>
            <a:pPr marL="542925" indent="-542925">
              <a:defRPr/>
            </a:pPr>
            <a:r>
              <a:rPr lang="en-AU" sz="2400">
                <a:solidFill>
                  <a:srgbClr val="0070C0"/>
                </a:solidFill>
              </a:rPr>
              <a:t>How can you help a child meet developmental levels?  </a:t>
            </a:r>
          </a:p>
          <a:p>
            <a:pPr marL="542925" indent="-542925">
              <a:defRPr/>
            </a:pPr>
            <a:endParaRPr lang="en-AU" altLang="en-US" sz="1400" dirty="0">
              <a:solidFill>
                <a:srgbClr val="0070C0"/>
              </a:solidFill>
            </a:endParaRPr>
          </a:p>
        </p:txBody>
      </p:sp>
      <p:pic>
        <p:nvPicPr>
          <p:cNvPr id="5" name="Picture 4" descr="Text&#10;&#10;Description automatically generated">
            <a:extLst>
              <a:ext uri="{FF2B5EF4-FFF2-40B4-BE49-F238E27FC236}">
                <a16:creationId xmlns:a16="http://schemas.microsoft.com/office/drawing/2014/main" id="{0CBEE0BB-E7DC-4D94-8D30-C6512D4FD80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79259" y="1961875"/>
            <a:ext cx="3433482" cy="2060089"/>
          </a:xfrm>
          <a:prstGeom prst="rect">
            <a:avLst/>
          </a:prstGeom>
        </p:spPr>
      </p:pic>
    </p:spTree>
    <p:extLst>
      <p:ext uri="{BB962C8B-B14F-4D97-AF65-F5344CB8AC3E}">
        <p14:creationId xmlns:p14="http://schemas.microsoft.com/office/powerpoint/2010/main" val="2432236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TotalTime>
  <Words>3193</Words>
  <Application>Microsoft Office PowerPoint</Application>
  <PresentationFormat>Widescreen</PresentationFormat>
  <Paragraphs>334</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Verdana</vt:lpstr>
      <vt:lpstr>Wingdings</vt:lpstr>
      <vt:lpstr>Office Theme</vt:lpstr>
      <vt:lpstr>Getting ready to start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 Understanding the past for a child or young person</dc:title>
  <dc:subject>carer training</dc:subject>
  <dc:creator>Queensland Government</dc:creator>
  <cp:keywords>module 2; carer training; understanding the past; powerpoint</cp:keywords>
  <cp:lastModifiedBy>Eloise Eggleton</cp:lastModifiedBy>
  <cp:revision>8</cp:revision>
  <dcterms:created xsi:type="dcterms:W3CDTF">2018-06-14T04:54:47Z</dcterms:created>
  <dcterms:modified xsi:type="dcterms:W3CDTF">2022-10-06T23:23:26Z</dcterms:modified>
</cp:coreProperties>
</file>