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1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74"/>
  </p:normalViewPr>
  <p:slideViewPr>
    <p:cSldViewPr snapToGrid="0" snapToObjects="1">
      <p:cViewPr varScale="1">
        <p:scale>
          <a:sx n="96" d="100"/>
          <a:sy n="96" d="100"/>
        </p:scale>
        <p:origin x="1032"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2DC-8DB7-2048-9704-3687E4233107}" type="datetimeFigureOut">
              <a:rPr lang="en-US" smtClean="0"/>
              <a:t>10/7/2022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ld.gov.au/community/caring-child/foster-kinship-care/information-for-carers/into-your-care/before-your-ca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tockphoto.com/illustrations/child-care-worke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ondrlust.com/knowledge/what-makes-a-family-strong-and-successfu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qld.gov.au/community/caring-child/foster-kinship-care/information-for-carers/into-your-care" TargetMode="External"/><Relationship Id="rId1" Type="http://schemas.openxmlformats.org/officeDocument/2006/relationships/slideLayout" Target="../slideLayouts/slideLayout2.xml"/><Relationship Id="rId5" Type="http://schemas.openxmlformats.org/officeDocument/2006/relationships/hyperlink" Target="https://www.istockphoto.com/vector/cartoon-illustration-of-mother-teaching-daughter-how-to-use-computer-gm609060038-104398755"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umj8aKh0LQ"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egislation.qld.gov.au/view/html/inforce/current/act-2009-0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egislation.qld.gov.au/view/html/inforce/current/act-1999-01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qld.gov.au/community/caring-child/foster-kinship-care/information-for-carers/rights-and-responsibilities/carers-responsibilities/social-media-guidelin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s.wikihow.com/tomar-decisione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qld.gov.au/community/caring-child/foster-kinship-care/information-for-carers/everyday-caring/decision-making/decisions-you-can-mak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lipartkey.com/view/mihhmb_illustration-of-happy-children-jumping-up-in-th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naicc.org.a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oz.com/article/hiv-advocates-hiv-advocacy"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ideasaur.in/apps-that-help-you-create-great-content-on-social-medium-2-2-2-2-2-2-2/"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lipartpanda.com/categories/advocate-clip-art"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deborahsdescendants.com/2014/08/25/called-as-advocate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istockphoto.com/illustrations/children-only"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stockphoto.com/illustrations/child-care-worke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E55C3-6E54-DE43-9DDB-BB3C6321D841}"/>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p:cNvSpPr>
            <a:spLocks noGrp="1"/>
          </p:cNvSpPr>
          <p:nvPr>
            <p:ph type="ctrTitle"/>
          </p:nvPr>
        </p:nvSpPr>
        <p:spPr>
          <a:xfrm>
            <a:off x="1702904" y="1762678"/>
            <a:ext cx="7772400" cy="1470025"/>
          </a:xfrm>
        </p:spPr>
        <p:txBody>
          <a:bodyPr/>
          <a:lstStyle/>
          <a:p>
            <a:r>
              <a:rPr lang="en-US" dirty="0">
                <a:solidFill>
                  <a:schemeClr val="bg1"/>
                </a:solidFill>
              </a:rPr>
              <a:t>Getting ready to start training</a:t>
            </a:r>
          </a:p>
        </p:txBody>
      </p:sp>
      <p:sp>
        <p:nvSpPr>
          <p:cNvPr id="6" name="Subtitle 2"/>
          <p:cNvSpPr>
            <a:spLocks noGrp="1"/>
          </p:cNvSpPr>
          <p:nvPr>
            <p:ph type="subTitle" idx="1"/>
          </p:nvPr>
        </p:nvSpPr>
        <p:spPr>
          <a:xfrm>
            <a:off x="1782417" y="3232702"/>
            <a:ext cx="9051235" cy="785191"/>
          </a:xfrm>
        </p:spPr>
        <p:txBody>
          <a:bodyPr/>
          <a:lstStyle/>
          <a:p>
            <a:r>
              <a:rPr lang="en-US" dirty="0">
                <a:solidFill>
                  <a:schemeClr val="bg1"/>
                </a:solidFill>
              </a:rPr>
              <a:t>Module three: Early days in a care arrangement</a:t>
            </a:r>
          </a:p>
        </p:txBody>
      </p:sp>
    </p:spTree>
    <p:extLst>
      <p:ext uri="{BB962C8B-B14F-4D97-AF65-F5344CB8AC3E}">
        <p14:creationId xmlns:p14="http://schemas.microsoft.com/office/powerpoint/2010/main" val="293552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19269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57DB9C1-7769-4E8D-8751-D10A51C2F26D}"/>
              </a:ext>
            </a:extLst>
          </p:cNvPr>
          <p:cNvSpPr>
            <a:spLocks noGrp="1"/>
          </p:cNvSpPr>
          <p:nvPr>
            <p:ph idx="1"/>
          </p:nvPr>
        </p:nvSpPr>
        <p:spPr>
          <a:xfrm>
            <a:off x="1144656" y="1973441"/>
            <a:ext cx="9438861" cy="4334433"/>
          </a:xfrm>
        </p:spPr>
        <p:txBody>
          <a:bodyPr>
            <a:normAutofit/>
          </a:bodyPr>
          <a:lstStyle/>
          <a:p>
            <a:pPr marL="0" indent="0">
              <a:buNone/>
            </a:pPr>
            <a:r>
              <a:rPr lang="en-AU" sz="1800" dirty="0">
                <a:solidFill>
                  <a:srgbClr val="0070C0"/>
                </a:solidFill>
              </a:rPr>
              <a:t>Information provided to parents (</a:t>
            </a:r>
            <a:r>
              <a:rPr lang="en-AU" sz="1600" i="1" dirty="0">
                <a:solidFill>
                  <a:srgbClr val="0070C0"/>
                </a:solidFill>
              </a:rPr>
              <a:t>Child Protection Act 1999 </a:t>
            </a:r>
            <a:r>
              <a:rPr lang="en-AU" sz="1600" dirty="0">
                <a:solidFill>
                  <a:srgbClr val="0070C0"/>
                </a:solidFill>
              </a:rPr>
              <a:t>s85 &amp; s86)</a:t>
            </a:r>
            <a:endParaRPr lang="en-AU" sz="1800" dirty="0">
              <a:solidFill>
                <a:srgbClr val="0070C0"/>
              </a:solidFill>
            </a:endParaRPr>
          </a:p>
          <a:p>
            <a:r>
              <a:rPr lang="en-AU" sz="1600" dirty="0"/>
              <a:t>When child or young person is placed into a care arrangement, by law their parent is to be provided with your carer details when it has been assessed by Child Safety as safe to do so.</a:t>
            </a:r>
          </a:p>
          <a:p>
            <a:endParaRPr lang="en-AU" sz="1600" dirty="0"/>
          </a:p>
          <a:p>
            <a:r>
              <a:rPr lang="en-AU" sz="1600" dirty="0"/>
              <a:t>Where Child Safety have determined via a risk assessment that carer details can be provided, Child Safety will also determine the level of information provided to parents by considering the level of risk to the child or young person in your care and to you as the carer and your family.</a:t>
            </a:r>
          </a:p>
          <a:p>
            <a:endParaRPr lang="en-AU" sz="1600" dirty="0"/>
          </a:p>
          <a:p>
            <a:r>
              <a:rPr lang="en-AU" sz="1600" dirty="0"/>
              <a:t>Where Child Safety have determined that there is a significant risk to the safety of the child or young person or to anyone else with whom the child is living, the living arrangements for the child or young person may be withheld.</a:t>
            </a:r>
          </a:p>
          <a:p>
            <a:endParaRPr lang="en-AU" sz="1800" dirty="0"/>
          </a:p>
          <a:p>
            <a:pPr marL="0" indent="0">
              <a:buNone/>
            </a:pPr>
            <a:r>
              <a:rPr lang="en-AU" sz="1600" i="1" dirty="0"/>
              <a:t>Where you have concerns you can speak with your CSO, foster or kinship care worker or FAST delegate.</a:t>
            </a:r>
          </a:p>
          <a:p>
            <a:endParaRPr lang="en-AU" sz="1800" dirty="0"/>
          </a:p>
        </p:txBody>
      </p:sp>
      <p:sp>
        <p:nvSpPr>
          <p:cNvPr id="7" name="Title 1">
            <a:extLst>
              <a:ext uri="{FF2B5EF4-FFF2-40B4-BE49-F238E27FC236}">
                <a16:creationId xmlns:a16="http://schemas.microsoft.com/office/drawing/2014/main" id="{2779B0AA-7EC8-4BAB-9C32-3C146B62BEE9}"/>
              </a:ext>
            </a:extLst>
          </p:cNvPr>
          <p:cNvSpPr>
            <a:spLocks noGrp="1"/>
          </p:cNvSpPr>
          <p:nvPr>
            <p:ph type="title"/>
          </p:nvPr>
        </p:nvSpPr>
        <p:spPr>
          <a:xfrm>
            <a:off x="815009" y="664973"/>
            <a:ext cx="6003234" cy="414142"/>
          </a:xfrm>
        </p:spPr>
        <p:txBody>
          <a:bodyPr>
            <a:noAutofit/>
          </a:bodyPr>
          <a:lstStyle/>
          <a:p>
            <a:pPr algn="l"/>
            <a:r>
              <a:rPr lang="en-AU" sz="2800" b="1" dirty="0"/>
              <a:t>Accepting a care arrangement</a:t>
            </a:r>
            <a:endParaRPr lang="en-AU" sz="2800" dirty="0"/>
          </a:p>
        </p:txBody>
      </p:sp>
      <p:sp>
        <p:nvSpPr>
          <p:cNvPr id="8" name="TextBox 7">
            <a:extLst>
              <a:ext uri="{FF2B5EF4-FFF2-40B4-BE49-F238E27FC236}">
                <a16:creationId xmlns:a16="http://schemas.microsoft.com/office/drawing/2014/main" id="{F065874F-2EAE-4E23-8DA7-6D1D659E110F}"/>
              </a:ext>
            </a:extLst>
          </p:cNvPr>
          <p:cNvSpPr txBox="1"/>
          <p:nvPr/>
        </p:nvSpPr>
        <p:spPr>
          <a:xfrm>
            <a:off x="815009" y="1260069"/>
            <a:ext cx="6097656" cy="461665"/>
          </a:xfrm>
          <a:prstGeom prst="rect">
            <a:avLst/>
          </a:prstGeom>
          <a:noFill/>
        </p:spPr>
        <p:txBody>
          <a:bodyPr wrap="square">
            <a:spAutoFit/>
          </a:bodyPr>
          <a:lstStyle/>
          <a:p>
            <a:r>
              <a:rPr lang="en-AU" sz="2400" b="1" dirty="0"/>
              <a:t>What you need to know and consider</a:t>
            </a:r>
          </a:p>
        </p:txBody>
      </p:sp>
    </p:spTree>
    <p:extLst>
      <p:ext uri="{BB962C8B-B14F-4D97-AF65-F5344CB8AC3E}">
        <p14:creationId xmlns:p14="http://schemas.microsoft.com/office/powerpoint/2010/main" val="316736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244F7643-A777-470A-9D6E-724CD072451A}"/>
              </a:ext>
            </a:extLst>
          </p:cNvPr>
          <p:cNvSpPr>
            <a:spLocks noGrp="1"/>
          </p:cNvSpPr>
          <p:nvPr>
            <p:ph type="title"/>
          </p:nvPr>
        </p:nvSpPr>
        <p:spPr>
          <a:xfrm>
            <a:off x="815010" y="786869"/>
            <a:ext cx="5595730" cy="515157"/>
          </a:xfrm>
        </p:spPr>
        <p:txBody>
          <a:bodyPr>
            <a:noAutofit/>
          </a:bodyPr>
          <a:lstStyle/>
          <a:p>
            <a:pPr algn="l"/>
            <a:r>
              <a:rPr lang="en-AU" sz="2800" b="1" dirty="0"/>
              <a:t>Accepting a care arrangement </a:t>
            </a:r>
          </a:p>
        </p:txBody>
      </p:sp>
      <p:sp>
        <p:nvSpPr>
          <p:cNvPr id="4" name="Content Placeholder 2">
            <a:extLst>
              <a:ext uri="{FF2B5EF4-FFF2-40B4-BE49-F238E27FC236}">
                <a16:creationId xmlns:a16="http://schemas.microsoft.com/office/drawing/2014/main" id="{8171613A-B811-484F-A4B9-64F1400488A6}"/>
              </a:ext>
            </a:extLst>
          </p:cNvPr>
          <p:cNvSpPr>
            <a:spLocks noGrp="1"/>
          </p:cNvSpPr>
          <p:nvPr>
            <p:ph idx="1"/>
          </p:nvPr>
        </p:nvSpPr>
        <p:spPr>
          <a:xfrm>
            <a:off x="2570921" y="5061681"/>
            <a:ext cx="6586331" cy="1272208"/>
          </a:xfrm>
        </p:spPr>
        <p:txBody>
          <a:bodyPr>
            <a:normAutofit/>
          </a:bodyPr>
          <a:lstStyle/>
          <a:p>
            <a:pPr lvl="1" indent="-474663">
              <a:buFont typeface="Wingdings" panose="05000000000000000000" pitchFamily="2" charset="2"/>
              <a:buChar char="ð"/>
            </a:pPr>
            <a:r>
              <a:rPr lang="en-AU" sz="2000" dirty="0">
                <a:solidFill>
                  <a:srgbClr val="0070C0"/>
                </a:solidFill>
              </a:rPr>
              <a:t>What information do you think you may need before accepting a care arrangement?</a:t>
            </a:r>
          </a:p>
        </p:txBody>
      </p:sp>
      <p:pic>
        <p:nvPicPr>
          <p:cNvPr id="6" name="Picture 5" descr="Text&#10;&#10;Description automatically generated">
            <a:extLst>
              <a:ext uri="{FF2B5EF4-FFF2-40B4-BE49-F238E27FC236}">
                <a16:creationId xmlns:a16="http://schemas.microsoft.com/office/drawing/2014/main" id="{5DB49217-ABF7-4D91-AC2C-58961019B6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8746" y="2135795"/>
            <a:ext cx="4310682" cy="2586409"/>
          </a:xfrm>
          <a:prstGeom prst="rect">
            <a:avLst/>
          </a:prstGeom>
        </p:spPr>
      </p:pic>
      <p:sp>
        <p:nvSpPr>
          <p:cNvPr id="7" name="TextBox 6">
            <a:extLst>
              <a:ext uri="{FF2B5EF4-FFF2-40B4-BE49-F238E27FC236}">
                <a16:creationId xmlns:a16="http://schemas.microsoft.com/office/drawing/2014/main" id="{B8D221D9-506F-493C-9964-B2FA311A2CD4}"/>
              </a:ext>
            </a:extLst>
          </p:cNvPr>
          <p:cNvSpPr txBox="1"/>
          <p:nvPr/>
        </p:nvSpPr>
        <p:spPr>
          <a:xfrm>
            <a:off x="815010" y="1476975"/>
            <a:ext cx="3160642"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What to consider</a:t>
            </a:r>
            <a:endParaRPr lang="en-A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58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929996"/>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A6D1EB46-2ED0-4CB9-8A01-35B5A8FE8CB1}"/>
              </a:ext>
            </a:extLst>
          </p:cNvPr>
          <p:cNvSpPr>
            <a:spLocks noGrp="1"/>
          </p:cNvSpPr>
          <p:nvPr>
            <p:ph idx="1"/>
          </p:nvPr>
        </p:nvSpPr>
        <p:spPr>
          <a:xfrm>
            <a:off x="815009" y="1639986"/>
            <a:ext cx="10436088" cy="4601785"/>
          </a:xfrm>
        </p:spPr>
        <p:txBody>
          <a:bodyPr>
            <a:noAutofit/>
          </a:bodyPr>
          <a:lstStyle/>
          <a:p>
            <a:pPr marL="0" indent="0">
              <a:buNone/>
            </a:pPr>
            <a:r>
              <a:rPr lang="en-AU" sz="1400" dirty="0">
                <a:solidFill>
                  <a:srgbClr val="0070C0"/>
                </a:solidFill>
              </a:rPr>
              <a:t>For your family </a:t>
            </a:r>
          </a:p>
          <a:p>
            <a:pPr marL="447675" indent="-268288">
              <a:buFont typeface="Arial" panose="020B0604020202020204" pitchFamily="34" charset="0"/>
              <a:buChar char="•"/>
            </a:pPr>
            <a:r>
              <a:rPr lang="en-AU" sz="1400" dirty="0"/>
              <a:t>Is this the right time for my family and the child or young person?</a:t>
            </a:r>
          </a:p>
          <a:p>
            <a:pPr marL="447675" indent="-268288">
              <a:buFont typeface="Arial" panose="020B0604020202020204" pitchFamily="34" charset="0"/>
              <a:buChar char="•"/>
            </a:pPr>
            <a:r>
              <a:rPr lang="en-AU" sz="1400" dirty="0"/>
              <a:t>Discuss with your partner and family first, before making a decision.  </a:t>
            </a:r>
          </a:p>
          <a:p>
            <a:pPr marL="447675" indent="-268288">
              <a:buFont typeface="Arial" panose="020B0604020202020204" pitchFamily="34" charset="0"/>
              <a:buChar char="•"/>
            </a:pPr>
            <a:r>
              <a:rPr lang="en-AU" sz="1400" dirty="0"/>
              <a:t>Consider the needs of your own family including physical and emotional space, safety factors.</a:t>
            </a:r>
          </a:p>
          <a:p>
            <a:pPr marL="447675" indent="-268288">
              <a:buFont typeface="Arial" panose="020B0604020202020204" pitchFamily="34" charset="0"/>
              <a:buChar char="•"/>
            </a:pPr>
            <a:r>
              <a:rPr lang="en-AU" sz="1400" dirty="0"/>
              <a:t>Need to seek advice from the worker and your support person who knows your family and situation, to enable you to make an informed decision.</a:t>
            </a:r>
          </a:p>
          <a:p>
            <a:pPr marL="0" indent="0">
              <a:buNone/>
            </a:pPr>
            <a:endParaRPr lang="en-AU" sz="1400" dirty="0"/>
          </a:p>
          <a:p>
            <a:pPr marL="0" indent="0">
              <a:buNone/>
            </a:pPr>
            <a:r>
              <a:rPr lang="en-AU" sz="1400" dirty="0">
                <a:solidFill>
                  <a:srgbClr val="0070C0"/>
                </a:solidFill>
              </a:rPr>
              <a:t>For the child or young person</a:t>
            </a:r>
          </a:p>
          <a:p>
            <a:pPr marL="447675" indent="-268288"/>
            <a:r>
              <a:rPr lang="en-AU" sz="1400" dirty="0"/>
              <a:t>Is the care arrangement intended to be an emergency, short term or long term arrangement?</a:t>
            </a:r>
          </a:p>
          <a:p>
            <a:pPr marL="447675" indent="-268288"/>
            <a:r>
              <a:rPr lang="en-AU" sz="1400" dirty="0"/>
              <a:t>What order is the child or young person on?</a:t>
            </a:r>
          </a:p>
          <a:p>
            <a:pPr marL="447675" indent="-268288"/>
            <a:r>
              <a:rPr lang="en-AU" sz="1400" dirty="0"/>
              <a:t>Is this the child’s first experience of being cared for away from home?</a:t>
            </a:r>
          </a:p>
          <a:p>
            <a:pPr marL="447675" indent="-268288"/>
            <a:r>
              <a:rPr lang="en-AU" sz="1400" dirty="0"/>
              <a:t>What is the goal for this child or young person?</a:t>
            </a:r>
          </a:p>
          <a:p>
            <a:pPr marL="447675" indent="-268288"/>
            <a:r>
              <a:rPr lang="en-AU" sz="1400" dirty="0"/>
              <a:t>How will you interact with the child or young person’s family?</a:t>
            </a:r>
          </a:p>
          <a:p>
            <a:pPr marL="447675" indent="-268288"/>
            <a:r>
              <a:rPr lang="en-AU" sz="1400" dirty="0"/>
              <a:t>Does the child or young person have any challenging behaviours or health needs?</a:t>
            </a:r>
          </a:p>
          <a:p>
            <a:endParaRPr lang="en-AU" sz="1400" dirty="0"/>
          </a:p>
          <a:p>
            <a:pPr marL="0" indent="0">
              <a:buNone/>
            </a:pPr>
            <a:r>
              <a:rPr lang="en-AU" sz="1400" dirty="0"/>
              <a:t>More information can be found at the following link, </a:t>
            </a:r>
            <a:r>
              <a:rPr lang="en-AU" sz="1400" dirty="0">
                <a:hlinkClick r:id="rId2"/>
              </a:rPr>
              <a:t>Before a child enters your care</a:t>
            </a:r>
            <a:r>
              <a:rPr lang="en-AU" sz="1400" dirty="0"/>
              <a:t> or scan the QR code to the </a:t>
            </a:r>
          </a:p>
          <a:p>
            <a:pPr marL="0" indent="0">
              <a:buNone/>
            </a:pPr>
            <a:r>
              <a:rPr lang="en-AU" sz="1400" dirty="0"/>
              <a:t>right to be taken to the page:</a:t>
            </a:r>
          </a:p>
          <a:p>
            <a:pPr marL="0" indent="0">
              <a:buNone/>
            </a:pPr>
            <a:endParaRPr lang="en-AU" sz="1400" dirty="0"/>
          </a:p>
          <a:p>
            <a:pPr marL="0" indent="0">
              <a:buNone/>
            </a:pPr>
            <a:endParaRPr lang="en-AU" sz="1400" dirty="0"/>
          </a:p>
        </p:txBody>
      </p:sp>
      <p:pic>
        <p:nvPicPr>
          <p:cNvPr id="6" name="Picture 5">
            <a:extLst>
              <a:ext uri="{FF2B5EF4-FFF2-40B4-BE49-F238E27FC236}">
                <a16:creationId xmlns:a16="http://schemas.microsoft.com/office/drawing/2014/main" id="{FB69D007-92C7-490C-96BC-89E2BA58B389}"/>
              </a:ext>
            </a:extLst>
          </p:cNvPr>
          <p:cNvPicPr>
            <a:picLocks noChangeAspect="1"/>
          </p:cNvPicPr>
          <p:nvPr/>
        </p:nvPicPr>
        <p:blipFill>
          <a:blip r:embed="rId3"/>
          <a:stretch>
            <a:fillRect/>
          </a:stretch>
        </p:blipFill>
        <p:spPr>
          <a:xfrm>
            <a:off x="9968947" y="5049019"/>
            <a:ext cx="863316" cy="863316"/>
          </a:xfrm>
          <a:prstGeom prst="rect">
            <a:avLst/>
          </a:prstGeom>
        </p:spPr>
      </p:pic>
      <p:sp>
        <p:nvSpPr>
          <p:cNvPr id="8" name="Title 1">
            <a:extLst>
              <a:ext uri="{FF2B5EF4-FFF2-40B4-BE49-F238E27FC236}">
                <a16:creationId xmlns:a16="http://schemas.microsoft.com/office/drawing/2014/main" id="{6F77CFD6-E004-429C-93DA-AB2729919A72}"/>
              </a:ext>
            </a:extLst>
          </p:cNvPr>
          <p:cNvSpPr>
            <a:spLocks noGrp="1"/>
          </p:cNvSpPr>
          <p:nvPr>
            <p:ph type="title"/>
          </p:nvPr>
        </p:nvSpPr>
        <p:spPr>
          <a:xfrm>
            <a:off x="815009" y="402271"/>
            <a:ext cx="6003234" cy="414142"/>
          </a:xfrm>
        </p:spPr>
        <p:txBody>
          <a:bodyPr>
            <a:noAutofit/>
          </a:bodyPr>
          <a:lstStyle/>
          <a:p>
            <a:pPr algn="l"/>
            <a:r>
              <a:rPr lang="en-AU" sz="2800" b="1" dirty="0"/>
              <a:t>Accepting a care arrangement</a:t>
            </a:r>
            <a:endParaRPr lang="en-AU" sz="2800" dirty="0"/>
          </a:p>
        </p:txBody>
      </p:sp>
      <p:sp>
        <p:nvSpPr>
          <p:cNvPr id="9" name="TextBox 8">
            <a:extLst>
              <a:ext uri="{FF2B5EF4-FFF2-40B4-BE49-F238E27FC236}">
                <a16:creationId xmlns:a16="http://schemas.microsoft.com/office/drawing/2014/main" id="{4A6F0A42-C79C-4CA5-ACAF-D57120651BF8}"/>
              </a:ext>
            </a:extLst>
          </p:cNvPr>
          <p:cNvSpPr txBox="1"/>
          <p:nvPr/>
        </p:nvSpPr>
        <p:spPr>
          <a:xfrm>
            <a:off x="815009" y="997367"/>
            <a:ext cx="6097656" cy="461665"/>
          </a:xfrm>
          <a:prstGeom prst="rect">
            <a:avLst/>
          </a:prstGeom>
          <a:noFill/>
        </p:spPr>
        <p:txBody>
          <a:bodyPr wrap="square">
            <a:spAutoFit/>
          </a:bodyPr>
          <a:lstStyle/>
          <a:p>
            <a:r>
              <a:rPr lang="en-AU" sz="2400" b="1" dirty="0"/>
              <a:t>What you need to know and consider</a:t>
            </a:r>
          </a:p>
        </p:txBody>
      </p:sp>
    </p:spTree>
    <p:extLst>
      <p:ext uri="{BB962C8B-B14F-4D97-AF65-F5344CB8AC3E}">
        <p14:creationId xmlns:p14="http://schemas.microsoft.com/office/powerpoint/2010/main" val="374295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16349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050502C-5F95-450D-B979-3E3EF5B32211}"/>
              </a:ext>
            </a:extLst>
          </p:cNvPr>
          <p:cNvSpPr>
            <a:spLocks noGrp="1"/>
          </p:cNvSpPr>
          <p:nvPr>
            <p:ph type="title"/>
          </p:nvPr>
        </p:nvSpPr>
        <p:spPr>
          <a:xfrm>
            <a:off x="934279" y="683453"/>
            <a:ext cx="5516217" cy="347663"/>
          </a:xfrm>
        </p:spPr>
        <p:txBody>
          <a:bodyPr>
            <a:noAutofit/>
          </a:bodyPr>
          <a:lstStyle/>
          <a:p>
            <a:pPr algn="l"/>
            <a:r>
              <a:rPr lang="en-AU" sz="2800" b="1" dirty="0"/>
              <a:t>Accepting a care arrangement </a:t>
            </a:r>
            <a:endParaRPr lang="en-AU" sz="2800" dirty="0"/>
          </a:p>
        </p:txBody>
      </p:sp>
      <p:sp>
        <p:nvSpPr>
          <p:cNvPr id="4" name="Content Placeholder 2">
            <a:extLst>
              <a:ext uri="{FF2B5EF4-FFF2-40B4-BE49-F238E27FC236}">
                <a16:creationId xmlns:a16="http://schemas.microsoft.com/office/drawing/2014/main" id="{31AA132B-0948-4F3B-8A5C-3D476B74A7D4}"/>
              </a:ext>
            </a:extLst>
          </p:cNvPr>
          <p:cNvSpPr>
            <a:spLocks noGrp="1"/>
          </p:cNvSpPr>
          <p:nvPr>
            <p:ph idx="1"/>
          </p:nvPr>
        </p:nvSpPr>
        <p:spPr>
          <a:xfrm>
            <a:off x="934279" y="2027584"/>
            <a:ext cx="10147851" cy="4143997"/>
          </a:xfrm>
        </p:spPr>
        <p:txBody>
          <a:bodyPr>
            <a:normAutofit/>
          </a:bodyPr>
          <a:lstStyle/>
          <a:p>
            <a:pPr marL="0" indent="0">
              <a:buNone/>
            </a:pPr>
            <a:r>
              <a:rPr lang="en-AU" sz="1800" dirty="0"/>
              <a:t>A </a:t>
            </a:r>
            <a:r>
              <a:rPr lang="en-AU" sz="1800" b="1" dirty="0"/>
              <a:t>Placement agreement </a:t>
            </a:r>
            <a:r>
              <a:rPr lang="en-AU" sz="1800" dirty="0"/>
              <a:t>is a written agreement that must occur between a carer and Child Safety when a child or young person is placed in care.  (</a:t>
            </a:r>
            <a:r>
              <a:rPr lang="en-AU" sz="1800" i="1" dirty="0"/>
              <a:t>Child Protection Act 1999</a:t>
            </a:r>
            <a:r>
              <a:rPr lang="en-AU" sz="1800" dirty="0"/>
              <a:t>, section 84)</a:t>
            </a:r>
          </a:p>
          <a:p>
            <a:pPr marL="0" indent="0">
              <a:buNone/>
            </a:pPr>
            <a:endParaRPr lang="en-AU" sz="1200" dirty="0"/>
          </a:p>
          <a:p>
            <a:pPr marL="0" indent="0">
              <a:buNone/>
            </a:pPr>
            <a:r>
              <a:rPr lang="en-AU" sz="1800" dirty="0"/>
              <a:t>The placement agreement outlines and records the relevant information known about the child or young person including such things as:</a:t>
            </a:r>
          </a:p>
          <a:p>
            <a:pPr marL="809625"/>
            <a:r>
              <a:rPr lang="en-AU" sz="1600" dirty="0"/>
              <a:t>Special health needs</a:t>
            </a:r>
          </a:p>
          <a:p>
            <a:pPr marL="809625"/>
            <a:r>
              <a:rPr lang="en-AU" sz="1600" dirty="0"/>
              <a:t>Behavioural management needs</a:t>
            </a:r>
          </a:p>
          <a:p>
            <a:pPr marL="809625"/>
            <a:r>
              <a:rPr lang="en-AU" sz="1600" dirty="0"/>
              <a:t>Contact for child with family</a:t>
            </a:r>
          </a:p>
          <a:p>
            <a:pPr marL="809625"/>
            <a:r>
              <a:rPr lang="en-AU" sz="1600" dirty="0"/>
              <a:t>Financial assistance requirements</a:t>
            </a:r>
          </a:p>
          <a:p>
            <a:pPr marL="809625"/>
            <a:r>
              <a:rPr lang="en-AU" sz="1600" dirty="0"/>
              <a:t>Resources to help meet the specific needs of the child or young person</a:t>
            </a:r>
          </a:p>
          <a:p>
            <a:pPr marL="0" indent="0">
              <a:buNone/>
            </a:pPr>
            <a:endParaRPr lang="en-AU" sz="1100" dirty="0"/>
          </a:p>
          <a:p>
            <a:pPr marL="0" indent="0">
              <a:buNone/>
            </a:pPr>
            <a:r>
              <a:rPr lang="en-AU" sz="1800" dirty="0"/>
              <a:t>The responsibilities of Child Safety and the carer regarding the provision of medical and therapeutic support as well as schooling or any other services for the child or young person are also recorded in the placement agreement</a:t>
            </a:r>
          </a:p>
        </p:txBody>
      </p:sp>
      <p:sp>
        <p:nvSpPr>
          <p:cNvPr id="6" name="TextBox 5">
            <a:extLst>
              <a:ext uri="{FF2B5EF4-FFF2-40B4-BE49-F238E27FC236}">
                <a16:creationId xmlns:a16="http://schemas.microsoft.com/office/drawing/2014/main" id="{4D085874-D1A2-4C29-8E6C-D5D85B5C39D0}"/>
              </a:ext>
            </a:extLst>
          </p:cNvPr>
          <p:cNvSpPr txBox="1"/>
          <p:nvPr/>
        </p:nvSpPr>
        <p:spPr>
          <a:xfrm>
            <a:off x="934279" y="1246396"/>
            <a:ext cx="3359425"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Placement agreement</a:t>
            </a:r>
          </a:p>
        </p:txBody>
      </p:sp>
    </p:spTree>
    <p:extLst>
      <p:ext uri="{BB962C8B-B14F-4D97-AF65-F5344CB8AC3E}">
        <p14:creationId xmlns:p14="http://schemas.microsoft.com/office/powerpoint/2010/main" val="5053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838" y="940639"/>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AE8090D-EB3F-423E-981E-350EB42E31ED}"/>
              </a:ext>
            </a:extLst>
          </p:cNvPr>
          <p:cNvSpPr>
            <a:spLocks noGrp="1"/>
          </p:cNvSpPr>
          <p:nvPr>
            <p:ph type="title"/>
          </p:nvPr>
        </p:nvSpPr>
        <p:spPr>
          <a:xfrm>
            <a:off x="815838" y="355938"/>
            <a:ext cx="5535266" cy="519880"/>
          </a:xfrm>
        </p:spPr>
        <p:txBody>
          <a:bodyPr>
            <a:noAutofit/>
          </a:bodyPr>
          <a:lstStyle/>
          <a:p>
            <a:pPr algn="l"/>
            <a:r>
              <a:rPr lang="en-AU" sz="2800" b="1" dirty="0"/>
              <a:t>Accepting a care arrangement </a:t>
            </a:r>
            <a:endParaRPr lang="en-AU" sz="2800" dirty="0"/>
          </a:p>
        </p:txBody>
      </p:sp>
      <p:sp>
        <p:nvSpPr>
          <p:cNvPr id="22" name="Content Placeholder 2">
            <a:extLst>
              <a:ext uri="{FF2B5EF4-FFF2-40B4-BE49-F238E27FC236}">
                <a16:creationId xmlns:a16="http://schemas.microsoft.com/office/drawing/2014/main" id="{843E15DF-2204-497D-9661-E8512A2C3E85}"/>
              </a:ext>
            </a:extLst>
          </p:cNvPr>
          <p:cNvSpPr>
            <a:spLocks noGrp="1"/>
          </p:cNvSpPr>
          <p:nvPr>
            <p:ph idx="1"/>
          </p:nvPr>
        </p:nvSpPr>
        <p:spPr>
          <a:xfrm>
            <a:off x="1981200" y="1694330"/>
            <a:ext cx="7790327" cy="4533960"/>
          </a:xfrm>
        </p:spPr>
        <p:txBody>
          <a:bodyPr/>
          <a:lstStyle/>
          <a:p>
            <a:pPr marL="0" indent="0" algn="ctr">
              <a:buNone/>
            </a:pPr>
            <a:r>
              <a:rPr lang="en-AU" b="1" dirty="0">
                <a:solidFill>
                  <a:srgbClr val="0070C0"/>
                </a:solidFill>
              </a:rPr>
              <a:t>Summary</a:t>
            </a:r>
          </a:p>
          <a:p>
            <a:pPr marL="0" indent="0" algn="ctr">
              <a:buNone/>
            </a:pPr>
            <a:endParaRPr lang="en-AU" b="1" dirty="0">
              <a:solidFill>
                <a:srgbClr val="0070C0"/>
              </a:solidFill>
            </a:endParaRPr>
          </a:p>
          <a:p>
            <a:pPr marL="0" indent="0" algn="ctr">
              <a:buNone/>
            </a:pPr>
            <a:r>
              <a:rPr lang="en-AU" b="1" dirty="0">
                <a:solidFill>
                  <a:schemeClr val="accent6">
                    <a:lumMod val="75000"/>
                  </a:schemeClr>
                </a:solidFill>
              </a:rPr>
              <a:t>Consider</a:t>
            </a:r>
          </a:p>
        </p:txBody>
      </p:sp>
      <p:sp>
        <p:nvSpPr>
          <p:cNvPr id="23" name="Callout: Bent Line 22">
            <a:extLst>
              <a:ext uri="{FF2B5EF4-FFF2-40B4-BE49-F238E27FC236}">
                <a16:creationId xmlns:a16="http://schemas.microsoft.com/office/drawing/2014/main" id="{22FCD171-AF74-425B-AA5B-E1697F5ABC05}"/>
              </a:ext>
            </a:extLst>
          </p:cNvPr>
          <p:cNvSpPr/>
          <p:nvPr/>
        </p:nvSpPr>
        <p:spPr>
          <a:xfrm>
            <a:off x="8607184" y="1703869"/>
            <a:ext cx="1966679" cy="869480"/>
          </a:xfrm>
          <a:prstGeom prst="borderCallout2">
            <a:avLst>
              <a:gd name="adj1" fmla="val 18750"/>
              <a:gd name="adj2" fmla="val -3290"/>
              <a:gd name="adj3" fmla="val 20818"/>
              <a:gd name="adj4" fmla="val -19877"/>
              <a:gd name="adj5" fmla="val 116257"/>
              <a:gd name="adj6" fmla="val -87279"/>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Timing for your family – exams, holidays, family commitments</a:t>
            </a:r>
          </a:p>
        </p:txBody>
      </p:sp>
      <p:sp>
        <p:nvSpPr>
          <p:cNvPr id="24" name="Callout: Bent Line 23">
            <a:extLst>
              <a:ext uri="{FF2B5EF4-FFF2-40B4-BE49-F238E27FC236}">
                <a16:creationId xmlns:a16="http://schemas.microsoft.com/office/drawing/2014/main" id="{3D2160AC-CC50-492B-9A15-BFCE21CFCC5C}"/>
              </a:ext>
            </a:extLst>
          </p:cNvPr>
          <p:cNvSpPr/>
          <p:nvPr/>
        </p:nvSpPr>
        <p:spPr>
          <a:xfrm>
            <a:off x="8772948" y="3467364"/>
            <a:ext cx="2231872" cy="1005246"/>
          </a:xfrm>
          <a:prstGeom prst="borderCallout2">
            <a:avLst>
              <a:gd name="adj1" fmla="val -6251"/>
              <a:gd name="adj2" fmla="val 2443"/>
              <a:gd name="adj3" fmla="val -20937"/>
              <a:gd name="adj4" fmla="val -16154"/>
              <a:gd name="adj5" fmla="val -18950"/>
              <a:gd name="adj6" fmla="val -61146"/>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A care arrangement breakdown can increase the pain, suffering, hurt and feelings of rejection for a child in care</a:t>
            </a:r>
          </a:p>
        </p:txBody>
      </p:sp>
      <p:sp>
        <p:nvSpPr>
          <p:cNvPr id="25" name="Callout: Bent Line 24">
            <a:extLst>
              <a:ext uri="{FF2B5EF4-FFF2-40B4-BE49-F238E27FC236}">
                <a16:creationId xmlns:a16="http://schemas.microsoft.com/office/drawing/2014/main" id="{8A291B07-B640-431B-8454-395A0264AD35}"/>
              </a:ext>
            </a:extLst>
          </p:cNvPr>
          <p:cNvSpPr/>
          <p:nvPr/>
        </p:nvSpPr>
        <p:spPr>
          <a:xfrm>
            <a:off x="1660614" y="1878096"/>
            <a:ext cx="2021834" cy="990847"/>
          </a:xfrm>
          <a:prstGeom prst="borderCallout2">
            <a:avLst>
              <a:gd name="adj1" fmla="val 34274"/>
              <a:gd name="adj2" fmla="val 103865"/>
              <a:gd name="adj3" fmla="val 38811"/>
              <a:gd name="adj4" fmla="val 116330"/>
              <a:gd name="adj5" fmla="val 104983"/>
              <a:gd name="adj6" fmla="val 160392"/>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solidFill>
              </a:rPr>
              <a:t>The Statement of Standards</a:t>
            </a:r>
          </a:p>
          <a:p>
            <a:pPr marL="171450" indent="-171450" defTabSz="179388">
              <a:buFont typeface="Arial" panose="020B0604020202020204" pitchFamily="34" charset="0"/>
              <a:buChar char="•"/>
            </a:pPr>
            <a:r>
              <a:rPr lang="en-AU" sz="1200" dirty="0">
                <a:solidFill>
                  <a:schemeClr val="tx1"/>
                </a:solidFill>
              </a:rPr>
              <a:t>The Charter of Rights</a:t>
            </a:r>
          </a:p>
          <a:p>
            <a:pPr marL="171450" indent="-171450">
              <a:buFont typeface="Arial" panose="020B0604020202020204" pitchFamily="34" charset="0"/>
              <a:buChar char="•"/>
            </a:pPr>
            <a:r>
              <a:rPr lang="en-AU" sz="1200" dirty="0">
                <a:solidFill>
                  <a:schemeClr val="tx1"/>
                </a:solidFill>
              </a:rPr>
              <a:t>The Principles of the Act</a:t>
            </a:r>
          </a:p>
          <a:p>
            <a:pPr marL="171450" indent="-171450">
              <a:buFont typeface="Arial" panose="020B0604020202020204" pitchFamily="34" charset="0"/>
              <a:buChar char="•"/>
            </a:pPr>
            <a:r>
              <a:rPr lang="en-AU" sz="1200" i="1" dirty="0">
                <a:solidFill>
                  <a:schemeClr val="tx1"/>
                </a:solidFill>
              </a:rPr>
              <a:t>Human Rights Act 2019</a:t>
            </a:r>
          </a:p>
        </p:txBody>
      </p:sp>
      <p:sp>
        <p:nvSpPr>
          <p:cNvPr id="26" name="Callout: Bent Line 25">
            <a:extLst>
              <a:ext uri="{FF2B5EF4-FFF2-40B4-BE49-F238E27FC236}">
                <a16:creationId xmlns:a16="http://schemas.microsoft.com/office/drawing/2014/main" id="{D342B2F9-71C4-414F-8B5F-83882879C26D}"/>
              </a:ext>
            </a:extLst>
          </p:cNvPr>
          <p:cNvSpPr/>
          <p:nvPr/>
        </p:nvSpPr>
        <p:spPr>
          <a:xfrm>
            <a:off x="947307" y="3765204"/>
            <a:ext cx="1965615" cy="1002827"/>
          </a:xfrm>
          <a:prstGeom prst="borderCallout2">
            <a:avLst>
              <a:gd name="adj1" fmla="val -6250"/>
              <a:gd name="adj2" fmla="val 88055"/>
              <a:gd name="adj3" fmla="val -42016"/>
              <a:gd name="adj4" fmla="val 119377"/>
              <a:gd name="adj5" fmla="val -42214"/>
              <a:gd name="adj6" fmla="val 182096"/>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Why has the child entered care and whether this impacts on their behaviour and any disciplinary methods</a:t>
            </a:r>
          </a:p>
        </p:txBody>
      </p:sp>
      <p:sp>
        <p:nvSpPr>
          <p:cNvPr id="27" name="Callout: Bent Line 26">
            <a:extLst>
              <a:ext uri="{FF2B5EF4-FFF2-40B4-BE49-F238E27FC236}">
                <a16:creationId xmlns:a16="http://schemas.microsoft.com/office/drawing/2014/main" id="{897B5D2E-94D1-4141-B370-2C03E8634F44}"/>
              </a:ext>
            </a:extLst>
          </p:cNvPr>
          <p:cNvSpPr/>
          <p:nvPr/>
        </p:nvSpPr>
        <p:spPr>
          <a:xfrm>
            <a:off x="2779054" y="5506972"/>
            <a:ext cx="2647711" cy="990847"/>
          </a:xfrm>
          <a:prstGeom prst="borderCallout2">
            <a:avLst>
              <a:gd name="adj1" fmla="val -9476"/>
              <a:gd name="adj2" fmla="val 29263"/>
              <a:gd name="adj3" fmla="val -73007"/>
              <a:gd name="adj4" fmla="val 38571"/>
              <a:gd name="adj5" fmla="val -154471"/>
              <a:gd name="adj6" fmla="val 63952"/>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Remember to discuss any of your support needs or services that assist with this particular child in your placement agreement</a:t>
            </a:r>
          </a:p>
        </p:txBody>
      </p:sp>
      <p:sp>
        <p:nvSpPr>
          <p:cNvPr id="28" name="Callout: Bent Line 27">
            <a:extLst>
              <a:ext uri="{FF2B5EF4-FFF2-40B4-BE49-F238E27FC236}">
                <a16:creationId xmlns:a16="http://schemas.microsoft.com/office/drawing/2014/main" id="{7154E79D-1BEF-4C73-81DD-C82503537981}"/>
              </a:ext>
            </a:extLst>
          </p:cNvPr>
          <p:cNvSpPr/>
          <p:nvPr/>
        </p:nvSpPr>
        <p:spPr>
          <a:xfrm>
            <a:off x="7760299" y="5503680"/>
            <a:ext cx="2128585" cy="721928"/>
          </a:xfrm>
          <a:prstGeom prst="borderCallout2">
            <a:avLst>
              <a:gd name="adj1" fmla="val -7425"/>
              <a:gd name="adj2" fmla="val 20309"/>
              <a:gd name="adj3" fmla="val -81220"/>
              <a:gd name="adj4" fmla="val 7454"/>
              <a:gd name="adj5" fmla="val -208502"/>
              <a:gd name="adj6" fmla="val -28519"/>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Prepare your family – how long, confidentiality, house rules etc</a:t>
            </a:r>
          </a:p>
        </p:txBody>
      </p:sp>
      <p:pic>
        <p:nvPicPr>
          <p:cNvPr id="29" name="Picture 28" descr="A picture containing doll, clipart&#10;&#10;Description automatically generated">
            <a:extLst>
              <a:ext uri="{FF2B5EF4-FFF2-40B4-BE49-F238E27FC236}">
                <a16:creationId xmlns:a16="http://schemas.microsoft.com/office/drawing/2014/main" id="{B061C60F-68FB-4171-BD62-0BD3AB8023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1980" y="3394588"/>
            <a:ext cx="2306124" cy="1706983"/>
          </a:xfrm>
          <a:prstGeom prst="rect">
            <a:avLst/>
          </a:prstGeom>
        </p:spPr>
      </p:pic>
      <p:sp>
        <p:nvSpPr>
          <p:cNvPr id="30" name="TextBox 29">
            <a:extLst>
              <a:ext uri="{FF2B5EF4-FFF2-40B4-BE49-F238E27FC236}">
                <a16:creationId xmlns:a16="http://schemas.microsoft.com/office/drawing/2014/main" id="{A86524C3-C11B-4AFA-88C1-283449BB69DF}"/>
              </a:ext>
            </a:extLst>
          </p:cNvPr>
          <p:cNvSpPr txBox="1"/>
          <p:nvPr/>
        </p:nvSpPr>
        <p:spPr>
          <a:xfrm>
            <a:off x="815009" y="993914"/>
            <a:ext cx="5734878"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What you need to know and consider</a:t>
            </a:r>
          </a:p>
        </p:txBody>
      </p:sp>
    </p:spTree>
    <p:extLst>
      <p:ext uri="{BB962C8B-B14F-4D97-AF65-F5344CB8AC3E}">
        <p14:creationId xmlns:p14="http://schemas.microsoft.com/office/powerpoint/2010/main" val="83848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32005" y="295443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B31A05F-7949-47E5-8058-EF0C5E10A2C2}"/>
              </a:ext>
            </a:extLst>
          </p:cNvPr>
          <p:cNvSpPr>
            <a:spLocks noGrp="1"/>
          </p:cNvSpPr>
          <p:nvPr>
            <p:ph type="title"/>
          </p:nvPr>
        </p:nvSpPr>
        <p:spPr>
          <a:xfrm>
            <a:off x="339588" y="904555"/>
            <a:ext cx="6021455" cy="1925635"/>
          </a:xfrm>
        </p:spPr>
        <p:txBody>
          <a:bodyPr anchor="ctr">
            <a:normAutofit fontScale="90000"/>
          </a:bodyPr>
          <a:lstStyle/>
          <a:p>
            <a:r>
              <a:rPr lang="en-AU" b="1" dirty="0"/>
              <a:t>Building Relationships</a:t>
            </a:r>
            <a:br>
              <a:rPr lang="en-AU" b="1" dirty="0"/>
            </a:br>
            <a:r>
              <a:rPr lang="en-AU" b="1" dirty="0"/>
              <a:t>&amp;</a:t>
            </a:r>
            <a:br>
              <a:rPr lang="en-AU" b="1" dirty="0"/>
            </a:br>
            <a:r>
              <a:rPr lang="en-AU" b="1" dirty="0"/>
              <a:t>Confidentiality</a:t>
            </a:r>
          </a:p>
        </p:txBody>
      </p:sp>
      <p:pic>
        <p:nvPicPr>
          <p:cNvPr id="4" name="Picture 3" descr="A picture containing text&#10;&#10;Description automatically generated">
            <a:extLst>
              <a:ext uri="{FF2B5EF4-FFF2-40B4-BE49-F238E27FC236}">
                <a16:creationId xmlns:a16="http://schemas.microsoft.com/office/drawing/2014/main" id="{1D823023-4C76-42C5-AFC1-AC8123BB30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35909" y="1967948"/>
            <a:ext cx="5333417" cy="3555611"/>
          </a:xfrm>
          <a:prstGeom prst="rect">
            <a:avLst/>
          </a:prstGeom>
        </p:spPr>
      </p:pic>
    </p:spTree>
    <p:extLst>
      <p:ext uri="{BB962C8B-B14F-4D97-AF65-F5344CB8AC3E}">
        <p14:creationId xmlns:p14="http://schemas.microsoft.com/office/powerpoint/2010/main" val="164653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87632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C415AC8-C91D-44F1-AE30-A015E280F980}"/>
              </a:ext>
            </a:extLst>
          </p:cNvPr>
          <p:cNvSpPr>
            <a:spLocks noGrp="1"/>
          </p:cNvSpPr>
          <p:nvPr>
            <p:ph type="title"/>
          </p:nvPr>
        </p:nvSpPr>
        <p:spPr>
          <a:xfrm>
            <a:off x="815009" y="394384"/>
            <a:ext cx="5280991" cy="380120"/>
          </a:xfrm>
        </p:spPr>
        <p:txBody>
          <a:bodyPr>
            <a:noAutofit/>
          </a:bodyPr>
          <a:lstStyle/>
          <a:p>
            <a:pPr algn="l"/>
            <a:r>
              <a:rPr lang="en-AU" sz="2800" b="1" dirty="0"/>
              <a:t>Building Relationships </a:t>
            </a:r>
          </a:p>
        </p:txBody>
      </p:sp>
      <p:sp>
        <p:nvSpPr>
          <p:cNvPr id="4" name="Content Placeholder 2">
            <a:extLst>
              <a:ext uri="{FF2B5EF4-FFF2-40B4-BE49-F238E27FC236}">
                <a16:creationId xmlns:a16="http://schemas.microsoft.com/office/drawing/2014/main" id="{9C617F72-3AC6-4C03-85C4-518E8F4C530C}"/>
              </a:ext>
            </a:extLst>
          </p:cNvPr>
          <p:cNvSpPr>
            <a:spLocks noGrp="1"/>
          </p:cNvSpPr>
          <p:nvPr>
            <p:ph idx="1"/>
          </p:nvPr>
        </p:nvSpPr>
        <p:spPr>
          <a:xfrm>
            <a:off x="1272209" y="1604155"/>
            <a:ext cx="9432861" cy="4282288"/>
          </a:xfrm>
        </p:spPr>
        <p:txBody>
          <a:bodyPr>
            <a:normAutofit/>
          </a:bodyPr>
          <a:lstStyle/>
          <a:p>
            <a:pPr marL="0" indent="0">
              <a:buNone/>
            </a:pPr>
            <a:r>
              <a:rPr lang="en-AU" sz="1800" dirty="0">
                <a:solidFill>
                  <a:srgbClr val="0070C0"/>
                </a:solidFill>
              </a:rPr>
              <a:t>Actions</a:t>
            </a:r>
          </a:p>
          <a:p>
            <a:r>
              <a:rPr lang="en-AU" sz="1600" dirty="0"/>
              <a:t>Welcome and introduce the child or young person to everyone in the home</a:t>
            </a:r>
          </a:p>
          <a:p>
            <a:r>
              <a:rPr lang="en-AU" sz="1600" dirty="0"/>
              <a:t>Tell them about the house, pets and the household rules</a:t>
            </a:r>
          </a:p>
          <a:p>
            <a:r>
              <a:rPr lang="en-AU" sz="1600" dirty="0"/>
              <a:t>Listen carefully and use open ended questions</a:t>
            </a:r>
          </a:p>
          <a:p>
            <a:r>
              <a:rPr lang="en-AU" sz="1600" dirty="0"/>
              <a:t>Don’t minimise their concerns or worries</a:t>
            </a:r>
          </a:p>
          <a:p>
            <a:r>
              <a:rPr lang="en-AU" sz="1600" dirty="0"/>
              <a:t>Help them to explore answers to their own questions</a:t>
            </a:r>
          </a:p>
          <a:p>
            <a:r>
              <a:rPr lang="en-AU" sz="1600" dirty="0"/>
              <a:t>Talk to them about contact with their family</a:t>
            </a:r>
          </a:p>
          <a:p>
            <a:r>
              <a:rPr lang="en-AU" sz="1600" dirty="0"/>
              <a:t>Provide them with your undivided attention by setting aside time regularly.</a:t>
            </a:r>
          </a:p>
          <a:p>
            <a:r>
              <a:rPr lang="en-AU" sz="1600" dirty="0"/>
              <a:t>Give them time to settle in and process what has happened that day</a:t>
            </a:r>
          </a:p>
          <a:p>
            <a:endParaRPr lang="en-AU" sz="1050" dirty="0"/>
          </a:p>
          <a:p>
            <a:pPr marL="0" indent="0">
              <a:buNone/>
            </a:pPr>
            <a:r>
              <a:rPr lang="en-AU" sz="2000" dirty="0">
                <a:solidFill>
                  <a:srgbClr val="0070C0"/>
                </a:solidFill>
              </a:rPr>
              <a:t>Feelings</a:t>
            </a:r>
            <a:endParaRPr lang="en-AU" sz="2000" dirty="0"/>
          </a:p>
          <a:p>
            <a:r>
              <a:rPr lang="en-AU" sz="1600" dirty="0"/>
              <a:t>Think about how you would feel being placed with a stranger</a:t>
            </a:r>
          </a:p>
          <a:p>
            <a:r>
              <a:rPr lang="en-AU" sz="1600" dirty="0"/>
              <a:t>Acknowledge and validate their feelings</a:t>
            </a:r>
          </a:p>
          <a:p>
            <a:r>
              <a:rPr lang="en-AU" sz="1600" dirty="0"/>
              <a:t>Put yourself in their place, what would you be feeling?</a:t>
            </a:r>
          </a:p>
          <a:p>
            <a:endParaRPr lang="en-AU" sz="1800" dirty="0"/>
          </a:p>
          <a:p>
            <a:endParaRPr lang="en-AU" sz="1800" dirty="0"/>
          </a:p>
        </p:txBody>
      </p:sp>
      <p:sp>
        <p:nvSpPr>
          <p:cNvPr id="6" name="TextBox 5">
            <a:extLst>
              <a:ext uri="{FF2B5EF4-FFF2-40B4-BE49-F238E27FC236}">
                <a16:creationId xmlns:a16="http://schemas.microsoft.com/office/drawing/2014/main" id="{9BE1ADC8-D68A-4549-8B3B-4033642778A8}"/>
              </a:ext>
            </a:extLst>
          </p:cNvPr>
          <p:cNvSpPr txBox="1"/>
          <p:nvPr/>
        </p:nvSpPr>
        <p:spPr>
          <a:xfrm>
            <a:off x="815009" y="973886"/>
            <a:ext cx="5280991"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Welcoming a child or young person</a:t>
            </a:r>
            <a:endParaRPr lang="en-A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20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103245"/>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F25BC745-7DA8-4A23-869B-96544CD8EA47}"/>
              </a:ext>
            </a:extLst>
          </p:cNvPr>
          <p:cNvSpPr>
            <a:spLocks noGrp="1"/>
          </p:cNvSpPr>
          <p:nvPr>
            <p:ph type="title"/>
          </p:nvPr>
        </p:nvSpPr>
        <p:spPr>
          <a:xfrm>
            <a:off x="815009" y="438971"/>
            <a:ext cx="4741770" cy="654334"/>
          </a:xfrm>
        </p:spPr>
        <p:txBody>
          <a:bodyPr>
            <a:normAutofit/>
          </a:bodyPr>
          <a:lstStyle/>
          <a:p>
            <a:pPr algn="l"/>
            <a:r>
              <a:rPr lang="en-AU" sz="2800" b="1" dirty="0"/>
              <a:t>Building Relationships</a:t>
            </a:r>
            <a:endParaRPr lang="en-AU" sz="2800" dirty="0"/>
          </a:p>
        </p:txBody>
      </p:sp>
      <p:sp>
        <p:nvSpPr>
          <p:cNvPr id="4" name="Content Placeholder 2">
            <a:extLst>
              <a:ext uri="{FF2B5EF4-FFF2-40B4-BE49-F238E27FC236}">
                <a16:creationId xmlns:a16="http://schemas.microsoft.com/office/drawing/2014/main" id="{6A88404D-BB5F-4B46-8B83-AF1FD8311BC7}"/>
              </a:ext>
            </a:extLst>
          </p:cNvPr>
          <p:cNvSpPr>
            <a:spLocks noGrp="1"/>
          </p:cNvSpPr>
          <p:nvPr>
            <p:ph idx="1"/>
          </p:nvPr>
        </p:nvSpPr>
        <p:spPr>
          <a:xfrm>
            <a:off x="815009" y="1898374"/>
            <a:ext cx="10452653" cy="4228496"/>
          </a:xfrm>
        </p:spPr>
        <p:txBody>
          <a:bodyPr>
            <a:normAutofit/>
          </a:bodyPr>
          <a:lstStyle/>
          <a:p>
            <a:pPr marL="0" indent="0">
              <a:buNone/>
            </a:pPr>
            <a:r>
              <a:rPr lang="en-AU" sz="1800" dirty="0">
                <a:solidFill>
                  <a:srgbClr val="0070C0"/>
                </a:solidFill>
              </a:rPr>
              <a:t>Be prepared:</a:t>
            </a:r>
          </a:p>
          <a:p>
            <a:pPr marL="0" indent="0">
              <a:buNone/>
            </a:pPr>
            <a:endParaRPr lang="en-AU" sz="1050" dirty="0"/>
          </a:p>
          <a:p>
            <a:pPr lvl="1">
              <a:buFont typeface="Arial" panose="020B0604020202020204" pitchFamily="34" charset="0"/>
              <a:buChar char="•"/>
            </a:pPr>
            <a:r>
              <a:rPr lang="en-AU" sz="1600" dirty="0"/>
              <a:t>Be aware of what a child or young person may be feeling as they enter your home</a:t>
            </a:r>
          </a:p>
          <a:p>
            <a:pPr marL="571500" lvl="1" indent="-171450">
              <a:buFont typeface="Arial" panose="020B0604020202020204" pitchFamily="34" charset="0"/>
              <a:buChar char="•"/>
            </a:pPr>
            <a:endParaRPr lang="en-AU" sz="800" dirty="0"/>
          </a:p>
          <a:p>
            <a:pPr lvl="1">
              <a:buFont typeface="Arial" panose="020B0604020202020204" pitchFamily="34" charset="0"/>
              <a:buChar char="•"/>
            </a:pPr>
            <a:r>
              <a:rPr lang="en-AU" sz="1600" dirty="0"/>
              <a:t>They may have experienced significant disruptions prior to arriving at your home</a:t>
            </a:r>
          </a:p>
          <a:p>
            <a:pPr marL="571500" lvl="1" indent="-171450">
              <a:buFont typeface="Arial" panose="020B0604020202020204" pitchFamily="34" charset="0"/>
              <a:buChar char="•"/>
            </a:pPr>
            <a:endParaRPr lang="en-AU" sz="800" dirty="0"/>
          </a:p>
          <a:p>
            <a:pPr lvl="1">
              <a:buFont typeface="Arial" panose="020B0604020202020204" pitchFamily="34" charset="0"/>
              <a:buChar char="•"/>
            </a:pPr>
            <a:r>
              <a:rPr lang="en-AU" sz="1600" dirty="0"/>
              <a:t>Children and young people may be experiencing a number of emotions</a:t>
            </a:r>
          </a:p>
          <a:p>
            <a:pPr marL="0" indent="0">
              <a:buNone/>
            </a:pPr>
            <a:endParaRPr lang="en-AU" sz="1600" dirty="0"/>
          </a:p>
          <a:p>
            <a:pPr marL="0" lvl="1" indent="0">
              <a:buNone/>
            </a:pPr>
            <a:r>
              <a:rPr lang="en-AU" sz="1800" dirty="0">
                <a:solidFill>
                  <a:srgbClr val="0070C0"/>
                </a:solidFill>
              </a:rPr>
              <a:t>Help them to feel welcomed:</a:t>
            </a:r>
          </a:p>
          <a:p>
            <a:pPr marL="0" lvl="1" indent="0">
              <a:buNone/>
            </a:pPr>
            <a:endParaRPr lang="en-AU" sz="1050" dirty="0">
              <a:solidFill>
                <a:srgbClr val="0070C0"/>
              </a:solidFill>
            </a:endParaRPr>
          </a:p>
          <a:p>
            <a:pPr marL="685800" lvl="2"/>
            <a:r>
              <a:rPr lang="en-AU" sz="1600" dirty="0"/>
              <a:t>Don’t expect children and young people to feel welcomed straight away</a:t>
            </a:r>
          </a:p>
          <a:p>
            <a:pPr marL="685800" lvl="2"/>
            <a:endParaRPr lang="en-AU" sz="800" dirty="0"/>
          </a:p>
          <a:p>
            <a:pPr marL="685800" lvl="2"/>
            <a:r>
              <a:rPr lang="en-AU" sz="1600" dirty="0"/>
              <a:t>Give them some time to settle in and adjust to their new care arrangement </a:t>
            </a:r>
          </a:p>
          <a:p>
            <a:pPr marL="685800" lvl="2"/>
            <a:endParaRPr lang="en-AU" sz="900" dirty="0"/>
          </a:p>
          <a:p>
            <a:pPr marL="685800" lvl="2"/>
            <a:r>
              <a:rPr lang="en-AU" sz="1600" dirty="0"/>
              <a:t>Let them know that they can come to you if they need anything, make yourself available when/if they do</a:t>
            </a:r>
          </a:p>
          <a:p>
            <a:pPr marL="0" lvl="1" indent="0">
              <a:buNone/>
            </a:pPr>
            <a:endParaRPr lang="en-AU" sz="1200" dirty="0"/>
          </a:p>
          <a:p>
            <a:pPr marL="0" indent="0">
              <a:buNone/>
            </a:pPr>
            <a:endParaRPr lang="en-AU" sz="2400" dirty="0">
              <a:solidFill>
                <a:srgbClr val="0070C0"/>
              </a:solidFill>
            </a:endParaRPr>
          </a:p>
          <a:p>
            <a:pPr marL="0" indent="0">
              <a:buNone/>
            </a:pPr>
            <a:endParaRPr lang="en-AU" dirty="0"/>
          </a:p>
        </p:txBody>
      </p:sp>
      <p:sp>
        <p:nvSpPr>
          <p:cNvPr id="6" name="TextBox 5">
            <a:extLst>
              <a:ext uri="{FF2B5EF4-FFF2-40B4-BE49-F238E27FC236}">
                <a16:creationId xmlns:a16="http://schemas.microsoft.com/office/drawing/2014/main" id="{FA74053D-3CA4-4969-A379-D4BBDB3B5A2A}"/>
              </a:ext>
            </a:extLst>
          </p:cNvPr>
          <p:cNvSpPr txBox="1"/>
          <p:nvPr/>
        </p:nvSpPr>
        <p:spPr>
          <a:xfrm>
            <a:off x="815009" y="1248224"/>
            <a:ext cx="6097656"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Helping a child or young person to settle in</a:t>
            </a:r>
          </a:p>
        </p:txBody>
      </p:sp>
    </p:spTree>
    <p:extLst>
      <p:ext uri="{BB962C8B-B14F-4D97-AF65-F5344CB8AC3E}">
        <p14:creationId xmlns:p14="http://schemas.microsoft.com/office/powerpoint/2010/main" val="408246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904462"/>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BC0B977-02BF-4A79-95A3-FFC742DECBFC}"/>
              </a:ext>
            </a:extLst>
          </p:cNvPr>
          <p:cNvSpPr>
            <a:spLocks noGrp="1"/>
          </p:cNvSpPr>
          <p:nvPr>
            <p:ph type="title"/>
          </p:nvPr>
        </p:nvSpPr>
        <p:spPr>
          <a:xfrm>
            <a:off x="815010" y="374578"/>
            <a:ext cx="5158408" cy="465187"/>
          </a:xfrm>
        </p:spPr>
        <p:txBody>
          <a:bodyPr>
            <a:noAutofit/>
          </a:bodyPr>
          <a:lstStyle/>
          <a:p>
            <a:pPr algn="l"/>
            <a:r>
              <a:rPr lang="en-AU" sz="2800" b="1" dirty="0"/>
              <a:t>Building Relationships </a:t>
            </a:r>
            <a:endParaRPr lang="en-AU" sz="2800" dirty="0"/>
          </a:p>
        </p:txBody>
      </p:sp>
      <p:sp>
        <p:nvSpPr>
          <p:cNvPr id="4" name="Content Placeholder 2">
            <a:extLst>
              <a:ext uri="{FF2B5EF4-FFF2-40B4-BE49-F238E27FC236}">
                <a16:creationId xmlns:a16="http://schemas.microsoft.com/office/drawing/2014/main" id="{29DBA653-7B74-4238-BCB0-8C098551FD92}"/>
              </a:ext>
            </a:extLst>
          </p:cNvPr>
          <p:cNvSpPr>
            <a:spLocks noGrp="1"/>
          </p:cNvSpPr>
          <p:nvPr>
            <p:ph idx="1"/>
          </p:nvPr>
        </p:nvSpPr>
        <p:spPr>
          <a:xfrm>
            <a:off x="904461" y="1648712"/>
            <a:ext cx="10118035" cy="4734372"/>
          </a:xfrm>
        </p:spPr>
        <p:txBody>
          <a:bodyPr>
            <a:normAutofit/>
          </a:bodyPr>
          <a:lstStyle/>
          <a:p>
            <a:pPr marL="0" indent="0">
              <a:buNone/>
            </a:pPr>
            <a:r>
              <a:rPr lang="en-AU" sz="1800" dirty="0">
                <a:solidFill>
                  <a:srgbClr val="0070C0"/>
                </a:solidFill>
              </a:rPr>
              <a:t>Belongings:</a:t>
            </a:r>
          </a:p>
          <a:p>
            <a:r>
              <a:rPr lang="en-AU" sz="1400" dirty="0"/>
              <a:t>Children and young people may arrive with some belongings or they may arrive with little or nothing at all. </a:t>
            </a:r>
          </a:p>
          <a:p>
            <a:endParaRPr lang="en-AU" sz="1000" dirty="0"/>
          </a:p>
          <a:p>
            <a:r>
              <a:rPr lang="en-AU" sz="1400" dirty="0"/>
              <a:t>Children and young people will treasure any belongings they come with as this will be their link to their family and their memories, so should be respected at all times.  </a:t>
            </a:r>
          </a:p>
          <a:p>
            <a:endParaRPr lang="en-AU" sz="1000" dirty="0"/>
          </a:p>
          <a:p>
            <a:r>
              <a:rPr lang="en-AU" sz="1400" dirty="0"/>
              <a:t>Children and young people’s belongings should move with them when and if they leave your care.</a:t>
            </a:r>
          </a:p>
          <a:p>
            <a:endParaRPr lang="en-AU" sz="1000" dirty="0"/>
          </a:p>
          <a:p>
            <a:r>
              <a:rPr lang="en-AU" sz="1400" dirty="0"/>
              <a:t>Belongings purchased using the fortnightly caring allowance specifically for the child or young person remain theirs, such as:</a:t>
            </a:r>
          </a:p>
          <a:p>
            <a:pPr marL="809625" lvl="1" indent="-265113">
              <a:buFont typeface="Wingdings" panose="05000000000000000000" pitchFamily="2" charset="2"/>
              <a:buChar char="ð"/>
            </a:pPr>
            <a:r>
              <a:rPr lang="en-AU" sz="1400" dirty="0"/>
              <a:t>clothing, shoes, bags and any personal hygiene items</a:t>
            </a:r>
          </a:p>
          <a:p>
            <a:pPr marL="809625" lvl="1" indent="-265113">
              <a:buFont typeface="Wingdings" panose="05000000000000000000" pitchFamily="2" charset="2"/>
              <a:buChar char="ð"/>
            </a:pPr>
            <a:r>
              <a:rPr lang="en-AU" sz="1400" dirty="0"/>
              <a:t>any sheets, towels, blankets</a:t>
            </a:r>
          </a:p>
          <a:p>
            <a:pPr marL="809625" lvl="1" indent="-265113">
              <a:buFont typeface="Wingdings" panose="05000000000000000000" pitchFamily="2" charset="2"/>
              <a:buChar char="ð"/>
            </a:pPr>
            <a:r>
              <a:rPr lang="en-AU" sz="1400" dirty="0"/>
              <a:t>If you purchase the child or young person a gift</a:t>
            </a:r>
          </a:p>
          <a:p>
            <a:pPr marL="809625" lvl="1" indent="-265113">
              <a:buFont typeface="Wingdings" panose="05000000000000000000" pitchFamily="2" charset="2"/>
              <a:buChar char="ð"/>
            </a:pPr>
            <a:r>
              <a:rPr lang="en-AU" sz="1400" dirty="0"/>
              <a:t>Any photo’s or memorabilia of the child or young person</a:t>
            </a:r>
          </a:p>
          <a:p>
            <a:pPr marL="809625" lvl="1" indent="-265113">
              <a:buFont typeface="Wingdings" panose="05000000000000000000" pitchFamily="2" charset="2"/>
              <a:buChar char="ð"/>
            </a:pPr>
            <a:r>
              <a:rPr lang="en-AU" sz="1400" dirty="0"/>
              <a:t>Electronics, bikes, scooters, roller skates, balls, toys etc that have been bought for the child or young person</a:t>
            </a:r>
          </a:p>
          <a:p>
            <a:pPr marL="0" lvl="1" indent="0">
              <a:buNone/>
            </a:pPr>
            <a:endParaRPr lang="en-AU" sz="1000" dirty="0"/>
          </a:p>
          <a:p>
            <a:pPr marL="285750" lvl="1">
              <a:buFont typeface="Arial" panose="020B0604020202020204" pitchFamily="34" charset="0"/>
              <a:buChar char="•"/>
            </a:pPr>
            <a:r>
              <a:rPr lang="en-AU" sz="1400" dirty="0"/>
              <a:t>Items that are used by all members of the household that have not been bought specifically for the child or young person, such as towels, sheets, play equipment etc are not considered personal items.</a:t>
            </a:r>
          </a:p>
        </p:txBody>
      </p:sp>
      <p:sp>
        <p:nvSpPr>
          <p:cNvPr id="6" name="TextBox 5">
            <a:extLst>
              <a:ext uri="{FF2B5EF4-FFF2-40B4-BE49-F238E27FC236}">
                <a16:creationId xmlns:a16="http://schemas.microsoft.com/office/drawing/2014/main" id="{3349ABDE-1240-478B-B29F-39B08B6C2C4C}"/>
              </a:ext>
            </a:extLst>
          </p:cNvPr>
          <p:cNvSpPr txBox="1"/>
          <p:nvPr/>
        </p:nvSpPr>
        <p:spPr>
          <a:xfrm>
            <a:off x="815010" y="969160"/>
            <a:ext cx="6907694"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Helping a child or young person to settle in (cont.)</a:t>
            </a:r>
          </a:p>
        </p:txBody>
      </p:sp>
    </p:spTree>
    <p:extLst>
      <p:ext uri="{BB962C8B-B14F-4D97-AF65-F5344CB8AC3E}">
        <p14:creationId xmlns:p14="http://schemas.microsoft.com/office/powerpoint/2010/main" val="138184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B2E3880-8396-44B2-B4F2-7595EE7208E9}"/>
              </a:ext>
            </a:extLst>
          </p:cNvPr>
          <p:cNvSpPr>
            <a:spLocks noGrp="1"/>
          </p:cNvSpPr>
          <p:nvPr>
            <p:ph idx="1"/>
          </p:nvPr>
        </p:nvSpPr>
        <p:spPr>
          <a:xfrm>
            <a:off x="990600" y="1759227"/>
            <a:ext cx="9746973" cy="3680792"/>
          </a:xfrm>
        </p:spPr>
        <p:txBody>
          <a:bodyPr>
            <a:normAutofit/>
          </a:bodyPr>
          <a:lstStyle/>
          <a:p>
            <a:pPr marL="0" indent="0">
              <a:buNone/>
            </a:pPr>
            <a:r>
              <a:rPr lang="en-AU" sz="1600" b="1" dirty="0">
                <a:solidFill>
                  <a:schemeClr val="accent1"/>
                </a:solidFill>
              </a:rPr>
              <a:t>Helping an Aboriginal or Torres Strait Islander child or young person to settle in</a:t>
            </a:r>
          </a:p>
          <a:p>
            <a:pPr marL="0" indent="0">
              <a:buNone/>
            </a:pPr>
            <a:endParaRPr lang="en-AU" sz="1600" dirty="0"/>
          </a:p>
          <a:p>
            <a:r>
              <a:rPr lang="en-AU" sz="1600" dirty="0"/>
              <a:t>Understand that there are different value systems for Indigenous and Non-indigenous people.</a:t>
            </a:r>
          </a:p>
          <a:p>
            <a:endParaRPr lang="en-AU" sz="1600" dirty="0"/>
          </a:p>
          <a:p>
            <a:r>
              <a:rPr lang="en-AU" sz="1600" dirty="0"/>
              <a:t>Respect their right to privacy and their unwillingness to share interests in the early days of the care arrangement</a:t>
            </a:r>
          </a:p>
          <a:p>
            <a:endParaRPr lang="en-AU" sz="1600" dirty="0"/>
          </a:p>
          <a:p>
            <a:r>
              <a:rPr lang="en-AU" sz="1600" dirty="0"/>
              <a:t>Give them time and space to adjust to their new surroundings, be aware that your home may seem foreign to them.</a:t>
            </a:r>
          </a:p>
          <a:p>
            <a:endParaRPr lang="en-AU" sz="1600" dirty="0"/>
          </a:p>
          <a:p>
            <a:r>
              <a:rPr lang="en-AU" sz="1600" dirty="0"/>
              <a:t>To start a conversation ask about their interests or what you may have in common i.e. sports, activities, movies, games etc</a:t>
            </a:r>
          </a:p>
          <a:p>
            <a:pPr marL="0" indent="0">
              <a:buNone/>
            </a:pPr>
            <a:endParaRPr lang="en-AU" sz="1600" dirty="0"/>
          </a:p>
          <a:p>
            <a:endParaRPr lang="en-AU" sz="1600" dirty="0"/>
          </a:p>
          <a:p>
            <a:endParaRPr lang="en-AU" sz="1600" dirty="0"/>
          </a:p>
          <a:p>
            <a:endParaRPr lang="en-AU" sz="1600" dirty="0"/>
          </a:p>
        </p:txBody>
      </p:sp>
      <p:sp>
        <p:nvSpPr>
          <p:cNvPr id="4" name="Title 1">
            <a:extLst>
              <a:ext uri="{FF2B5EF4-FFF2-40B4-BE49-F238E27FC236}">
                <a16:creationId xmlns:a16="http://schemas.microsoft.com/office/drawing/2014/main" id="{6D5E7EE0-CB67-4258-A14E-0D5884A421E7}"/>
              </a:ext>
            </a:extLst>
          </p:cNvPr>
          <p:cNvSpPr>
            <a:spLocks noGrp="1"/>
          </p:cNvSpPr>
          <p:nvPr>
            <p:ph type="title"/>
          </p:nvPr>
        </p:nvSpPr>
        <p:spPr>
          <a:xfrm>
            <a:off x="815009" y="713984"/>
            <a:ext cx="4657173" cy="480347"/>
          </a:xfrm>
        </p:spPr>
        <p:txBody>
          <a:bodyPr>
            <a:noAutofit/>
          </a:bodyPr>
          <a:lstStyle/>
          <a:p>
            <a:pPr algn="l"/>
            <a:r>
              <a:rPr lang="en-AU" sz="2800" b="1" dirty="0"/>
              <a:t>Building Relationships  </a:t>
            </a:r>
            <a:endParaRPr lang="en-AU" sz="2800" dirty="0"/>
          </a:p>
        </p:txBody>
      </p:sp>
      <p:pic>
        <p:nvPicPr>
          <p:cNvPr id="6" name="Picture 5">
            <a:extLst>
              <a:ext uri="{FF2B5EF4-FFF2-40B4-BE49-F238E27FC236}">
                <a16:creationId xmlns:a16="http://schemas.microsoft.com/office/drawing/2014/main" id="{C7414AC1-E2A1-4D3C-8221-121C185A7ED7}"/>
              </a:ext>
            </a:extLst>
          </p:cNvPr>
          <p:cNvPicPr>
            <a:picLocks noChangeAspect="1"/>
          </p:cNvPicPr>
          <p:nvPr/>
        </p:nvPicPr>
        <p:blipFill>
          <a:blip r:embed="rId2"/>
          <a:stretch>
            <a:fillRect/>
          </a:stretch>
        </p:blipFill>
        <p:spPr>
          <a:xfrm>
            <a:off x="6424357" y="5349437"/>
            <a:ext cx="870965" cy="866418"/>
          </a:xfrm>
          <a:prstGeom prst="rect">
            <a:avLst/>
          </a:prstGeom>
        </p:spPr>
      </p:pic>
      <p:sp>
        <p:nvSpPr>
          <p:cNvPr id="7" name="TextBox 6">
            <a:extLst>
              <a:ext uri="{FF2B5EF4-FFF2-40B4-BE49-F238E27FC236}">
                <a16:creationId xmlns:a16="http://schemas.microsoft.com/office/drawing/2014/main" id="{A6E9E418-B088-497F-ACB4-0F9607B61216}"/>
              </a:ext>
            </a:extLst>
          </p:cNvPr>
          <p:cNvSpPr txBox="1"/>
          <p:nvPr/>
        </p:nvSpPr>
        <p:spPr>
          <a:xfrm>
            <a:off x="4100581" y="5628757"/>
            <a:ext cx="2323776" cy="307777"/>
          </a:xfrm>
          <a:prstGeom prst="rect">
            <a:avLst/>
          </a:prstGeom>
          <a:noFill/>
        </p:spPr>
        <p:txBody>
          <a:bodyPr wrap="square" rtlCol="0">
            <a:spAutoFit/>
          </a:bodyPr>
          <a:lstStyle/>
          <a:p>
            <a:pPr algn="ctr"/>
            <a:r>
              <a:rPr lang="en-AU" sz="1400" dirty="0">
                <a:solidFill>
                  <a:srgbClr val="0070C0"/>
                </a:solidFill>
              </a:rPr>
              <a:t>SNAICC website QR code</a:t>
            </a:r>
          </a:p>
        </p:txBody>
      </p:sp>
    </p:spTree>
    <p:extLst>
      <p:ext uri="{BB962C8B-B14F-4D97-AF65-F5344CB8AC3E}">
        <p14:creationId xmlns:p14="http://schemas.microsoft.com/office/powerpoint/2010/main" val="30697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4">
            <a:extLst>
              <a:ext uri="{FF2B5EF4-FFF2-40B4-BE49-F238E27FC236}">
                <a16:creationId xmlns:a16="http://schemas.microsoft.com/office/drawing/2014/main" id="{73998048-DC6F-4839-8071-C6E8CC6E0FB2}"/>
              </a:ext>
            </a:extLst>
          </p:cNvPr>
          <p:cNvSpPr txBox="1">
            <a:spLocks/>
          </p:cNvSpPr>
          <p:nvPr/>
        </p:nvSpPr>
        <p:spPr>
          <a:xfrm>
            <a:off x="815009" y="656611"/>
            <a:ext cx="7528823" cy="6178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Getting ready to start – training modules</a:t>
            </a:r>
          </a:p>
        </p:txBody>
      </p:sp>
      <p:sp>
        <p:nvSpPr>
          <p:cNvPr id="7" name="Subtitle 2">
            <a:extLst>
              <a:ext uri="{FF2B5EF4-FFF2-40B4-BE49-F238E27FC236}">
                <a16:creationId xmlns:a16="http://schemas.microsoft.com/office/drawing/2014/main" id="{88FCABEE-D810-4413-B8F6-7A41E71CE749}"/>
              </a:ext>
            </a:extLst>
          </p:cNvPr>
          <p:cNvSpPr txBox="1">
            <a:spLocks/>
          </p:cNvSpPr>
          <p:nvPr/>
        </p:nvSpPr>
        <p:spPr>
          <a:xfrm>
            <a:off x="815009" y="1918191"/>
            <a:ext cx="7660341" cy="7203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2000" dirty="0"/>
              <a:t>Each participant will be assessed throughout the four modules on the following learning objectives:</a:t>
            </a:r>
          </a:p>
          <a:p>
            <a:endParaRPr lang="en-US" sz="2800" dirty="0"/>
          </a:p>
        </p:txBody>
      </p:sp>
      <p:sp>
        <p:nvSpPr>
          <p:cNvPr id="8" name="Rectangle 3">
            <a:extLst>
              <a:ext uri="{FF2B5EF4-FFF2-40B4-BE49-F238E27FC236}">
                <a16:creationId xmlns:a16="http://schemas.microsoft.com/office/drawing/2014/main" id="{B162AD9C-B173-40C5-914F-EEB40686646B}"/>
              </a:ext>
            </a:extLst>
          </p:cNvPr>
          <p:cNvSpPr txBox="1">
            <a:spLocks noChangeArrowheads="1"/>
          </p:cNvSpPr>
          <p:nvPr/>
        </p:nvSpPr>
        <p:spPr>
          <a:xfrm>
            <a:off x="944683" y="2875011"/>
            <a:ext cx="9838807" cy="294731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defRPr/>
            </a:pPr>
            <a:r>
              <a:rPr lang="en-AU" altLang="en-US" sz="1600" b="1" dirty="0">
                <a:solidFill>
                  <a:srgbClr val="0070C0"/>
                </a:solidFill>
              </a:rPr>
              <a:t>Module one – context of foster care -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i="1" dirty="0">
              <a:solidFill>
                <a:srgbClr val="00B050"/>
              </a:solidFill>
            </a:endParaRPr>
          </a:p>
          <a:p>
            <a:pPr algn="l">
              <a:lnSpc>
                <a:spcPct val="80000"/>
              </a:lnSpc>
              <a:spcBef>
                <a:spcPts val="0"/>
              </a:spcBef>
              <a:defRPr/>
            </a:pPr>
            <a:r>
              <a:rPr lang="en-AU" altLang="en-US" sz="1400" dirty="0">
                <a:solidFill>
                  <a:schemeClr val="tx1"/>
                </a:solidFill>
              </a:rPr>
              <a:t>An understanding of the process of how children and young people come into care and the impact of this process, and why children and young people require a care arrangement.</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two – understanding the past for a child or young person -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dirty="0">
              <a:solidFill>
                <a:srgbClr val="0070C0"/>
              </a:solidFill>
            </a:endParaRPr>
          </a:p>
          <a:p>
            <a:pPr algn="l">
              <a:lnSpc>
                <a:spcPct val="80000"/>
              </a:lnSpc>
              <a:spcBef>
                <a:spcPts val="0"/>
              </a:spcBef>
              <a:defRPr/>
            </a:pPr>
            <a:r>
              <a:rPr lang="en-AU" altLang="en-US" sz="1400" dirty="0">
                <a:solidFill>
                  <a:schemeClr val="tx1"/>
                </a:solidFill>
              </a:rPr>
              <a:t>An understanding of trauma and related behaviours for a child or young person who is in care arrangement.</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three – early days in a care arrangement</a:t>
            </a:r>
          </a:p>
          <a:p>
            <a:pPr algn="l">
              <a:lnSpc>
                <a:spcPct val="80000"/>
              </a:lnSpc>
              <a:spcBef>
                <a:spcPts val="0"/>
              </a:spcBef>
              <a:defRPr/>
            </a:pPr>
            <a:r>
              <a:rPr lang="en-AU" altLang="en-US" sz="1400" dirty="0">
                <a:solidFill>
                  <a:schemeClr val="tx1"/>
                </a:solidFill>
              </a:rPr>
              <a:t>Developing knowledge and skills required to meet the physical, emotional and social needs of children and young people in care and an understanding of the importance of participation by children and young people and their families in decision making.</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four – Quality care &amp; working together</a:t>
            </a:r>
          </a:p>
          <a:p>
            <a:pPr algn="l">
              <a:lnSpc>
                <a:spcPct val="80000"/>
              </a:lnSpc>
              <a:spcBef>
                <a:spcPts val="0"/>
              </a:spcBef>
              <a:defRPr/>
            </a:pPr>
            <a:r>
              <a:rPr lang="en-AU" altLang="en-US" sz="1400" dirty="0">
                <a:solidFill>
                  <a:schemeClr val="tx1"/>
                </a:solidFill>
              </a:rPr>
              <a:t>Have an understanding of the importance of partnerships between children, their families, foster and kinship carers and workers, (both in the government and non-government sectors), and their roles and responsibilities when  working together as a team.</a:t>
            </a:r>
          </a:p>
        </p:txBody>
      </p:sp>
    </p:spTree>
    <p:extLst>
      <p:ext uri="{BB962C8B-B14F-4D97-AF65-F5344CB8AC3E}">
        <p14:creationId xmlns:p14="http://schemas.microsoft.com/office/powerpoint/2010/main" val="31765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203504"/>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24A7EC48-3459-4A1B-9B83-8D4268E796C5}"/>
              </a:ext>
            </a:extLst>
          </p:cNvPr>
          <p:cNvSpPr>
            <a:spLocks noGrp="1"/>
          </p:cNvSpPr>
          <p:nvPr>
            <p:ph type="title"/>
          </p:nvPr>
        </p:nvSpPr>
        <p:spPr>
          <a:xfrm>
            <a:off x="815009" y="576840"/>
            <a:ext cx="5012635" cy="626664"/>
          </a:xfrm>
        </p:spPr>
        <p:txBody>
          <a:bodyPr>
            <a:noAutofit/>
          </a:bodyPr>
          <a:lstStyle/>
          <a:p>
            <a:pPr algn="l"/>
            <a:r>
              <a:rPr lang="en-AU" sz="2800" b="1" dirty="0"/>
              <a:t>Building Relationships</a:t>
            </a:r>
          </a:p>
        </p:txBody>
      </p:sp>
      <p:sp>
        <p:nvSpPr>
          <p:cNvPr id="4" name="Content Placeholder 2">
            <a:extLst>
              <a:ext uri="{FF2B5EF4-FFF2-40B4-BE49-F238E27FC236}">
                <a16:creationId xmlns:a16="http://schemas.microsoft.com/office/drawing/2014/main" id="{78DFE0E0-1EBD-4669-96C2-06E530625B1F}"/>
              </a:ext>
            </a:extLst>
          </p:cNvPr>
          <p:cNvSpPr>
            <a:spLocks noGrp="1"/>
          </p:cNvSpPr>
          <p:nvPr>
            <p:ph idx="1"/>
          </p:nvPr>
        </p:nvSpPr>
        <p:spPr>
          <a:xfrm>
            <a:off x="815009" y="2108464"/>
            <a:ext cx="6848060" cy="3676109"/>
          </a:xfrm>
        </p:spPr>
        <p:txBody>
          <a:bodyPr>
            <a:normAutofit/>
          </a:bodyPr>
          <a:lstStyle/>
          <a:p>
            <a:pPr marL="0" indent="0">
              <a:buNone/>
            </a:pPr>
            <a:r>
              <a:rPr lang="en-AU" sz="2000" dirty="0"/>
              <a:t>More information on </a:t>
            </a:r>
            <a:r>
              <a:rPr lang="en-AU" sz="2000" i="1" dirty="0"/>
              <a:t>welcoming a child or young person </a:t>
            </a:r>
            <a:r>
              <a:rPr lang="en-AU" sz="2000" dirty="0"/>
              <a:t>and </a:t>
            </a:r>
            <a:r>
              <a:rPr lang="en-AU" sz="2000" i="1" dirty="0"/>
              <a:t>helping them settle in</a:t>
            </a:r>
            <a:r>
              <a:rPr lang="en-AU" sz="2000" dirty="0"/>
              <a:t> and </a:t>
            </a:r>
            <a:r>
              <a:rPr lang="en-AU" sz="2000" i="1" dirty="0"/>
              <a:t>more</a:t>
            </a:r>
            <a:r>
              <a:rPr lang="en-AU" sz="2000" dirty="0"/>
              <a:t> can be found at the link below or scan the QR code.</a:t>
            </a:r>
          </a:p>
          <a:p>
            <a:pPr marL="0" indent="0">
              <a:buNone/>
            </a:pPr>
            <a:endParaRPr lang="en-AU" sz="2000" dirty="0"/>
          </a:p>
          <a:p>
            <a:pPr marL="0" indent="0">
              <a:buNone/>
            </a:pPr>
            <a:endParaRPr lang="en-AU" sz="2000" dirty="0"/>
          </a:p>
          <a:p>
            <a:pPr marL="0" indent="0">
              <a:buNone/>
            </a:pPr>
            <a:r>
              <a:rPr lang="en-GB" sz="1600" dirty="0">
                <a:hlinkClick r:id="rId2"/>
              </a:rPr>
              <a:t>When a child comes into your care | Community support | Queensland Government (www.qld.gov.au)</a:t>
            </a:r>
            <a:endParaRPr lang="en-GB" sz="1600" dirty="0"/>
          </a:p>
          <a:p>
            <a:pPr marL="0" indent="0">
              <a:buNone/>
            </a:pPr>
            <a:endParaRPr lang="en-GB" sz="1800" dirty="0"/>
          </a:p>
          <a:p>
            <a:pPr marL="0" indent="0">
              <a:buNone/>
            </a:pPr>
            <a:endParaRPr lang="en-AU" sz="1800" dirty="0"/>
          </a:p>
        </p:txBody>
      </p:sp>
      <p:pic>
        <p:nvPicPr>
          <p:cNvPr id="6" name="Picture 5">
            <a:extLst>
              <a:ext uri="{FF2B5EF4-FFF2-40B4-BE49-F238E27FC236}">
                <a16:creationId xmlns:a16="http://schemas.microsoft.com/office/drawing/2014/main" id="{1CCC9800-A6FE-4F1B-8759-4D20DFEFA2A2}"/>
              </a:ext>
            </a:extLst>
          </p:cNvPr>
          <p:cNvPicPr>
            <a:picLocks noChangeAspect="1"/>
          </p:cNvPicPr>
          <p:nvPr/>
        </p:nvPicPr>
        <p:blipFill>
          <a:blip r:embed="rId3"/>
          <a:stretch>
            <a:fillRect/>
          </a:stretch>
        </p:blipFill>
        <p:spPr>
          <a:xfrm>
            <a:off x="5487112" y="4434040"/>
            <a:ext cx="1217776" cy="122045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7233FF9-6498-4B3E-A6EC-7B18F67FF50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29415" y="2798242"/>
            <a:ext cx="3191080" cy="2514845"/>
          </a:xfrm>
          <a:prstGeom prst="rect">
            <a:avLst/>
          </a:prstGeom>
        </p:spPr>
      </p:pic>
    </p:spTree>
    <p:extLst>
      <p:ext uri="{BB962C8B-B14F-4D97-AF65-F5344CB8AC3E}">
        <p14:creationId xmlns:p14="http://schemas.microsoft.com/office/powerpoint/2010/main" val="258452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8" y="158032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80E0C5D-1D61-433C-B292-6C4F9F41135F}"/>
              </a:ext>
            </a:extLst>
          </p:cNvPr>
          <p:cNvSpPr>
            <a:spLocks noGrp="1"/>
          </p:cNvSpPr>
          <p:nvPr>
            <p:ph type="title"/>
          </p:nvPr>
        </p:nvSpPr>
        <p:spPr>
          <a:xfrm>
            <a:off x="815008" y="685807"/>
            <a:ext cx="5752922" cy="780698"/>
          </a:xfrm>
        </p:spPr>
        <p:txBody>
          <a:bodyPr>
            <a:noAutofit/>
          </a:bodyPr>
          <a:lstStyle/>
          <a:p>
            <a:pPr algn="l"/>
            <a:r>
              <a:rPr lang="en-AU" sz="3200" b="1" dirty="0"/>
              <a:t>Privacy and confidentiality</a:t>
            </a:r>
          </a:p>
        </p:txBody>
      </p:sp>
      <p:pic>
        <p:nvPicPr>
          <p:cNvPr id="4" name="Picture 3" descr="A picture containing text&#10;&#10;Description automatically generated">
            <a:extLst>
              <a:ext uri="{FF2B5EF4-FFF2-40B4-BE49-F238E27FC236}">
                <a16:creationId xmlns:a16="http://schemas.microsoft.com/office/drawing/2014/main" id="{9D10D244-67E5-4972-BA6B-992A14FECB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88027" y="2370818"/>
            <a:ext cx="4193866" cy="31453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1631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50845B5-7ECB-4695-8420-A73ACA825854}"/>
              </a:ext>
            </a:extLst>
          </p:cNvPr>
          <p:cNvSpPr>
            <a:spLocks noGrp="1"/>
          </p:cNvSpPr>
          <p:nvPr>
            <p:ph type="title"/>
          </p:nvPr>
        </p:nvSpPr>
        <p:spPr>
          <a:xfrm>
            <a:off x="815009" y="663435"/>
            <a:ext cx="5198165" cy="741709"/>
          </a:xfrm>
        </p:spPr>
        <p:txBody>
          <a:bodyPr>
            <a:noAutofit/>
          </a:bodyPr>
          <a:lstStyle/>
          <a:p>
            <a:pPr algn="l"/>
            <a:r>
              <a:rPr lang="en-AU" sz="2800" b="1" dirty="0"/>
              <a:t>Privacy and confidentiality</a:t>
            </a:r>
            <a:endParaRPr lang="en-AU" sz="3600" dirty="0"/>
          </a:p>
        </p:txBody>
      </p:sp>
      <p:sp>
        <p:nvSpPr>
          <p:cNvPr id="4" name="Content Placeholder 2">
            <a:extLst>
              <a:ext uri="{FF2B5EF4-FFF2-40B4-BE49-F238E27FC236}">
                <a16:creationId xmlns:a16="http://schemas.microsoft.com/office/drawing/2014/main" id="{57CBA5DC-D31A-4056-AA36-FCDD21B7B16B}"/>
              </a:ext>
            </a:extLst>
          </p:cNvPr>
          <p:cNvSpPr>
            <a:spLocks noGrp="1"/>
          </p:cNvSpPr>
          <p:nvPr>
            <p:ph idx="1"/>
          </p:nvPr>
        </p:nvSpPr>
        <p:spPr>
          <a:xfrm>
            <a:off x="1033670" y="2115172"/>
            <a:ext cx="10058400" cy="2627656"/>
          </a:xfrm>
        </p:spPr>
        <p:txBody>
          <a:bodyPr>
            <a:normAutofit/>
          </a:bodyPr>
          <a:lstStyle/>
          <a:p>
            <a:r>
              <a:rPr lang="en-AU" sz="1800" dirty="0"/>
              <a:t>Child Safety collects personal information from you and your adult household members to help us provide services and supports to you and a child or young person you care for.</a:t>
            </a:r>
          </a:p>
          <a:p>
            <a:endParaRPr lang="en-AU" sz="1800" dirty="0"/>
          </a:p>
          <a:p>
            <a:r>
              <a:rPr lang="en-AU" sz="1800" dirty="0"/>
              <a:t>The </a:t>
            </a:r>
            <a:r>
              <a:rPr lang="en-AU" sz="1800" i="1" dirty="0">
                <a:hlinkClick r:id="rId2"/>
              </a:rPr>
              <a:t>Information Privacy Act 2009 </a:t>
            </a:r>
            <a:r>
              <a:rPr lang="en-AU" sz="1800" dirty="0"/>
              <a:t>regulates the way Child Safety collects and handles personal information, including how we use and disclose personal information.</a:t>
            </a:r>
          </a:p>
          <a:p>
            <a:endParaRPr lang="en-AU" sz="1800" dirty="0"/>
          </a:p>
          <a:p>
            <a:r>
              <a:rPr lang="en-AU" sz="1800" dirty="0"/>
              <a:t>Child Safety is committed to protecting your privacy when dealing with your information.</a:t>
            </a:r>
          </a:p>
        </p:txBody>
      </p:sp>
      <p:pic>
        <p:nvPicPr>
          <p:cNvPr id="6" name="Picture 5">
            <a:extLst>
              <a:ext uri="{FF2B5EF4-FFF2-40B4-BE49-F238E27FC236}">
                <a16:creationId xmlns:a16="http://schemas.microsoft.com/office/drawing/2014/main" id="{BD4F6939-A159-4A88-970C-8ADB98F362D2}"/>
              </a:ext>
            </a:extLst>
          </p:cNvPr>
          <p:cNvPicPr>
            <a:picLocks noChangeAspect="1"/>
          </p:cNvPicPr>
          <p:nvPr/>
        </p:nvPicPr>
        <p:blipFill>
          <a:blip r:embed="rId3"/>
          <a:stretch>
            <a:fillRect/>
          </a:stretch>
        </p:blipFill>
        <p:spPr>
          <a:xfrm rot="10800000" flipV="1">
            <a:off x="5369815" y="5057493"/>
            <a:ext cx="988544" cy="988544"/>
          </a:xfrm>
          <a:prstGeom prst="rect">
            <a:avLst/>
          </a:prstGeom>
        </p:spPr>
      </p:pic>
      <p:sp>
        <p:nvSpPr>
          <p:cNvPr id="7" name="TextBox 6">
            <a:extLst>
              <a:ext uri="{FF2B5EF4-FFF2-40B4-BE49-F238E27FC236}">
                <a16:creationId xmlns:a16="http://schemas.microsoft.com/office/drawing/2014/main" id="{D2D94AC9-1D20-451A-AAD5-660F05AFA841}"/>
              </a:ext>
            </a:extLst>
          </p:cNvPr>
          <p:cNvSpPr txBox="1"/>
          <p:nvPr/>
        </p:nvSpPr>
        <p:spPr>
          <a:xfrm>
            <a:off x="6465226" y="5290155"/>
            <a:ext cx="1940011" cy="523220"/>
          </a:xfrm>
          <a:prstGeom prst="rect">
            <a:avLst/>
          </a:prstGeom>
          <a:noFill/>
        </p:spPr>
        <p:txBody>
          <a:bodyPr wrap="square" rtlCol="0">
            <a:spAutoFit/>
          </a:bodyPr>
          <a:lstStyle/>
          <a:p>
            <a:pPr algn="ctr"/>
            <a:r>
              <a:rPr lang="en-AU" sz="1400" i="1" dirty="0">
                <a:solidFill>
                  <a:srgbClr val="0070C0"/>
                </a:solidFill>
              </a:rPr>
              <a:t>Information Privacy Act 2009 </a:t>
            </a:r>
            <a:r>
              <a:rPr lang="en-AU" sz="1400" dirty="0">
                <a:solidFill>
                  <a:srgbClr val="0070C0"/>
                </a:solidFill>
              </a:rPr>
              <a:t>QR code</a:t>
            </a:r>
          </a:p>
        </p:txBody>
      </p:sp>
      <p:sp>
        <p:nvSpPr>
          <p:cNvPr id="8" name="TextBox 7">
            <a:extLst>
              <a:ext uri="{FF2B5EF4-FFF2-40B4-BE49-F238E27FC236}">
                <a16:creationId xmlns:a16="http://schemas.microsoft.com/office/drawing/2014/main" id="{D93AE9AC-C1B4-4737-A380-8D558CA65DC0}"/>
              </a:ext>
            </a:extLst>
          </p:cNvPr>
          <p:cNvSpPr txBox="1"/>
          <p:nvPr/>
        </p:nvSpPr>
        <p:spPr>
          <a:xfrm>
            <a:off x="815009" y="1405144"/>
            <a:ext cx="1868556"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Carers</a:t>
            </a:r>
          </a:p>
        </p:txBody>
      </p:sp>
    </p:spTree>
    <p:extLst>
      <p:ext uri="{BB962C8B-B14F-4D97-AF65-F5344CB8AC3E}">
        <p14:creationId xmlns:p14="http://schemas.microsoft.com/office/powerpoint/2010/main" val="385893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07607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3C0974B-ABA3-4D2B-BDDB-9F32C03B852C}"/>
              </a:ext>
            </a:extLst>
          </p:cNvPr>
          <p:cNvSpPr>
            <a:spLocks noGrp="1"/>
          </p:cNvSpPr>
          <p:nvPr>
            <p:ph type="title"/>
          </p:nvPr>
        </p:nvSpPr>
        <p:spPr>
          <a:xfrm>
            <a:off x="815009" y="482135"/>
            <a:ext cx="5677266" cy="492442"/>
          </a:xfrm>
        </p:spPr>
        <p:txBody>
          <a:bodyPr>
            <a:noAutofit/>
          </a:bodyPr>
          <a:lstStyle/>
          <a:p>
            <a:pPr algn="l"/>
            <a:r>
              <a:rPr lang="en-AU" sz="2800" b="1" dirty="0"/>
              <a:t>Privacy and confidentiality</a:t>
            </a:r>
            <a:endParaRPr lang="en-AU" sz="3600" dirty="0"/>
          </a:p>
        </p:txBody>
      </p:sp>
      <p:sp>
        <p:nvSpPr>
          <p:cNvPr id="4" name="Content Placeholder 2">
            <a:extLst>
              <a:ext uri="{FF2B5EF4-FFF2-40B4-BE49-F238E27FC236}">
                <a16:creationId xmlns:a16="http://schemas.microsoft.com/office/drawing/2014/main" id="{5B75D24E-5633-4215-B617-5997B5454DFA}"/>
              </a:ext>
            </a:extLst>
          </p:cNvPr>
          <p:cNvSpPr>
            <a:spLocks noGrp="1"/>
          </p:cNvSpPr>
          <p:nvPr>
            <p:ph idx="1"/>
          </p:nvPr>
        </p:nvSpPr>
        <p:spPr>
          <a:xfrm>
            <a:off x="685799" y="1808921"/>
            <a:ext cx="9998766" cy="4562757"/>
          </a:xfrm>
        </p:spPr>
        <p:txBody>
          <a:bodyPr>
            <a:normAutofit lnSpcReduction="10000"/>
          </a:bodyPr>
          <a:lstStyle/>
          <a:p>
            <a:pPr marL="0" indent="0">
              <a:buNone/>
            </a:pPr>
            <a:r>
              <a:rPr lang="en-AU" sz="2000" dirty="0">
                <a:solidFill>
                  <a:srgbClr val="0070C0"/>
                </a:solidFill>
              </a:rPr>
              <a:t>Privacy and confidentiality obligations</a:t>
            </a:r>
          </a:p>
          <a:p>
            <a:pPr marL="0" indent="0">
              <a:buNone/>
            </a:pPr>
            <a:endParaRPr lang="en-AU" sz="1100" dirty="0">
              <a:solidFill>
                <a:srgbClr val="0070C0"/>
              </a:solidFill>
            </a:endParaRPr>
          </a:p>
          <a:p>
            <a:r>
              <a:rPr lang="en-AU" sz="1600" dirty="0"/>
              <a:t>Is a legal obligation under the </a:t>
            </a:r>
            <a:r>
              <a:rPr lang="en-AU" sz="1600" i="1" dirty="0">
                <a:hlinkClick r:id="rId2"/>
              </a:rPr>
              <a:t>Child Protection Act 1999</a:t>
            </a:r>
            <a:r>
              <a:rPr lang="en-AU" sz="1600" i="1" dirty="0"/>
              <a:t>, (</a:t>
            </a:r>
            <a:r>
              <a:rPr lang="en-AU" sz="1600" dirty="0"/>
              <a:t>section 187) even after a child or young person has left your care.</a:t>
            </a:r>
          </a:p>
          <a:p>
            <a:endParaRPr lang="en-AU" sz="1100" dirty="0"/>
          </a:p>
          <a:p>
            <a:r>
              <a:rPr lang="en-AU" sz="1600" dirty="0"/>
              <a:t>Children in care have a right to privacy and carers also have an obligation to respect the privacy of the children and young people in their care.</a:t>
            </a:r>
          </a:p>
          <a:p>
            <a:endParaRPr lang="en-AU" sz="1200" dirty="0"/>
          </a:p>
          <a:p>
            <a:r>
              <a:rPr lang="en-AU" sz="1600" dirty="0"/>
              <a:t>Respecting the child or young person’s privacy is also an important way to show respect and build trust</a:t>
            </a:r>
          </a:p>
          <a:p>
            <a:endParaRPr lang="en-AU" sz="1100" dirty="0"/>
          </a:p>
          <a:p>
            <a:r>
              <a:rPr lang="en-AU" sz="1600" dirty="0"/>
              <a:t>Privacy includes physical privacy, media &amp; communications privacy as well as information privacy.</a:t>
            </a:r>
          </a:p>
          <a:p>
            <a:endParaRPr lang="en-AU" sz="1100" dirty="0"/>
          </a:p>
          <a:p>
            <a:r>
              <a:rPr lang="en-AU" sz="1600" dirty="0"/>
              <a:t>A carer can protect a child or young person’s </a:t>
            </a:r>
            <a:r>
              <a:rPr lang="en-AU" sz="1600" i="1" dirty="0"/>
              <a:t>information privacy </a:t>
            </a:r>
            <a:r>
              <a:rPr lang="en-AU" sz="1600" dirty="0"/>
              <a:t>by:</a:t>
            </a:r>
          </a:p>
          <a:p>
            <a:pPr lvl="1"/>
            <a:r>
              <a:rPr lang="en-AU" sz="1400" i="1" dirty="0"/>
              <a:t>Only collect information you need when caring for a child or young person from the child or young person themselves, their family and others.</a:t>
            </a:r>
          </a:p>
          <a:p>
            <a:pPr lvl="1"/>
            <a:r>
              <a:rPr lang="en-AU" sz="1400" i="1" dirty="0"/>
              <a:t>Only using or disclosing their personal information to perform your functions as a carer or for purposes related to the child or young person’s protection or wellbeing.</a:t>
            </a:r>
          </a:p>
          <a:p>
            <a:pPr lvl="1"/>
            <a:r>
              <a:rPr lang="en-AU" sz="1400" i="1" dirty="0"/>
              <a:t>Returning the child’s records to Child Safety when they leave your care.</a:t>
            </a:r>
          </a:p>
        </p:txBody>
      </p:sp>
      <p:pic>
        <p:nvPicPr>
          <p:cNvPr id="6" name="Picture 5">
            <a:extLst>
              <a:ext uri="{FF2B5EF4-FFF2-40B4-BE49-F238E27FC236}">
                <a16:creationId xmlns:a16="http://schemas.microsoft.com/office/drawing/2014/main" id="{116CFCE2-19B3-4DDD-ACE3-C25E2E2FFD7C}"/>
              </a:ext>
            </a:extLst>
          </p:cNvPr>
          <p:cNvPicPr>
            <a:picLocks noChangeAspect="1"/>
          </p:cNvPicPr>
          <p:nvPr/>
        </p:nvPicPr>
        <p:blipFill>
          <a:blip r:embed="rId3"/>
          <a:stretch>
            <a:fillRect/>
          </a:stretch>
        </p:blipFill>
        <p:spPr>
          <a:xfrm>
            <a:off x="10674626" y="436763"/>
            <a:ext cx="956242" cy="954986"/>
          </a:xfrm>
          <a:prstGeom prst="rect">
            <a:avLst/>
          </a:prstGeom>
        </p:spPr>
      </p:pic>
      <p:sp>
        <p:nvSpPr>
          <p:cNvPr id="7" name="TextBox 6">
            <a:extLst>
              <a:ext uri="{FF2B5EF4-FFF2-40B4-BE49-F238E27FC236}">
                <a16:creationId xmlns:a16="http://schemas.microsoft.com/office/drawing/2014/main" id="{C267677A-13EE-4AA0-8C99-B5D3B2DBE3B6}"/>
              </a:ext>
            </a:extLst>
          </p:cNvPr>
          <p:cNvSpPr txBox="1"/>
          <p:nvPr/>
        </p:nvSpPr>
        <p:spPr>
          <a:xfrm>
            <a:off x="8472528" y="639484"/>
            <a:ext cx="2117035" cy="738664"/>
          </a:xfrm>
          <a:prstGeom prst="rect">
            <a:avLst/>
          </a:prstGeom>
          <a:noFill/>
        </p:spPr>
        <p:txBody>
          <a:bodyPr wrap="square" rtlCol="0">
            <a:spAutoFit/>
          </a:bodyPr>
          <a:lstStyle/>
          <a:p>
            <a:pPr algn="ctr"/>
            <a:r>
              <a:rPr lang="en-AU" sz="1400" i="1" dirty="0">
                <a:solidFill>
                  <a:srgbClr val="0070C0"/>
                </a:solidFill>
              </a:rPr>
              <a:t>Child Protection Act 1999 </a:t>
            </a:r>
          </a:p>
          <a:p>
            <a:pPr algn="ctr"/>
            <a:r>
              <a:rPr lang="en-AU" sz="1400" dirty="0">
                <a:solidFill>
                  <a:srgbClr val="0070C0"/>
                </a:solidFill>
              </a:rPr>
              <a:t>section 187 </a:t>
            </a:r>
          </a:p>
          <a:p>
            <a:pPr algn="ctr"/>
            <a:r>
              <a:rPr lang="en-AU" sz="1400" dirty="0">
                <a:solidFill>
                  <a:srgbClr val="0070C0"/>
                </a:solidFill>
              </a:rPr>
              <a:t>QR code</a:t>
            </a:r>
          </a:p>
        </p:txBody>
      </p:sp>
      <p:sp>
        <p:nvSpPr>
          <p:cNvPr id="8" name="TextBox 7">
            <a:extLst>
              <a:ext uri="{FF2B5EF4-FFF2-40B4-BE49-F238E27FC236}">
                <a16:creationId xmlns:a16="http://schemas.microsoft.com/office/drawing/2014/main" id="{7527C823-691D-4AD1-ADC1-1609FB03E8B7}"/>
              </a:ext>
            </a:extLst>
          </p:cNvPr>
          <p:cNvSpPr txBox="1"/>
          <p:nvPr/>
        </p:nvSpPr>
        <p:spPr>
          <a:xfrm>
            <a:off x="815009" y="1098751"/>
            <a:ext cx="3404153"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spTree>
    <p:extLst>
      <p:ext uri="{BB962C8B-B14F-4D97-AF65-F5344CB8AC3E}">
        <p14:creationId xmlns:p14="http://schemas.microsoft.com/office/powerpoint/2010/main" val="289383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44BC1DC-2059-45A2-ABBF-4354627EC5F9}"/>
              </a:ext>
            </a:extLst>
          </p:cNvPr>
          <p:cNvSpPr>
            <a:spLocks noGrp="1"/>
          </p:cNvSpPr>
          <p:nvPr>
            <p:ph idx="1"/>
          </p:nvPr>
        </p:nvSpPr>
        <p:spPr>
          <a:xfrm>
            <a:off x="901148" y="2121530"/>
            <a:ext cx="10210800" cy="3841948"/>
          </a:xfrm>
        </p:spPr>
        <p:txBody>
          <a:bodyPr>
            <a:normAutofit/>
          </a:bodyPr>
          <a:lstStyle/>
          <a:p>
            <a:pPr marL="0" indent="0">
              <a:buNone/>
            </a:pPr>
            <a:r>
              <a:rPr lang="en-AU" sz="2000" dirty="0">
                <a:solidFill>
                  <a:srgbClr val="0070C0"/>
                </a:solidFill>
              </a:rPr>
              <a:t>Privacy and confidentiality obligations (cont.)</a:t>
            </a:r>
          </a:p>
          <a:p>
            <a:pPr marL="0" indent="0">
              <a:buNone/>
            </a:pPr>
            <a:endParaRPr lang="en-GB" sz="1100" dirty="0"/>
          </a:p>
          <a:p>
            <a:pPr marL="0" indent="0">
              <a:buNone/>
            </a:pPr>
            <a:r>
              <a:rPr lang="en-GB" sz="1700" dirty="0"/>
              <a:t>Keeping information confidential is a way of protecting privacy &amp; building trust.</a:t>
            </a:r>
          </a:p>
          <a:p>
            <a:pPr marL="0" indent="0">
              <a:buNone/>
            </a:pPr>
            <a:endParaRPr lang="en-GB" sz="1050" dirty="0"/>
          </a:p>
          <a:p>
            <a:pPr marL="0" indent="0">
              <a:buNone/>
            </a:pPr>
            <a:r>
              <a:rPr lang="en-GB" sz="1700" dirty="0"/>
              <a:t>You must not use or disclose any information about a child or young person in care and their family that you obtain in your role as a carer, or give access to a document containing that information, except:</a:t>
            </a:r>
          </a:p>
          <a:p>
            <a:pPr marL="809625"/>
            <a:r>
              <a:rPr lang="en-GB" sz="1600" dirty="0"/>
              <a:t>as necessary to perform your role as a carer</a:t>
            </a:r>
          </a:p>
          <a:p>
            <a:pPr marL="809625"/>
            <a:r>
              <a:rPr lang="en-GB" sz="1600" dirty="0"/>
              <a:t>for purposes related to a child’s protection or wellbeing</a:t>
            </a:r>
          </a:p>
          <a:p>
            <a:pPr marL="809625"/>
            <a:r>
              <a:rPr lang="en-GB" sz="1600" dirty="0"/>
              <a:t>if required or permitted by law, or</a:t>
            </a:r>
          </a:p>
          <a:p>
            <a:pPr marL="809625"/>
            <a:r>
              <a:rPr lang="en-GB" sz="1600" dirty="0"/>
              <a:t>where the information is about the person who is asking for it (e.g. the child).</a:t>
            </a:r>
          </a:p>
          <a:p>
            <a:pPr marL="809625"/>
            <a:endParaRPr lang="en-GB" sz="1600" dirty="0"/>
          </a:p>
          <a:p>
            <a:pPr marL="0" indent="0">
              <a:buNone/>
            </a:pPr>
            <a:r>
              <a:rPr lang="en-GB" sz="1600" dirty="0"/>
              <a:t>There are legal implications of </a:t>
            </a:r>
            <a:r>
              <a:rPr lang="en-GB" sz="1600" b="1" dirty="0"/>
              <a:t>not</a:t>
            </a:r>
            <a:r>
              <a:rPr lang="en-GB" sz="1600" dirty="0"/>
              <a:t> maintaining confidentiality for a child or young person’s information.</a:t>
            </a:r>
          </a:p>
        </p:txBody>
      </p:sp>
      <p:sp>
        <p:nvSpPr>
          <p:cNvPr id="4" name="Title 1">
            <a:extLst>
              <a:ext uri="{FF2B5EF4-FFF2-40B4-BE49-F238E27FC236}">
                <a16:creationId xmlns:a16="http://schemas.microsoft.com/office/drawing/2014/main" id="{505B692B-F302-4E83-8807-E27802CCDEB4}"/>
              </a:ext>
            </a:extLst>
          </p:cNvPr>
          <p:cNvSpPr>
            <a:spLocks noGrp="1"/>
          </p:cNvSpPr>
          <p:nvPr>
            <p:ph type="title"/>
          </p:nvPr>
        </p:nvSpPr>
        <p:spPr>
          <a:xfrm>
            <a:off x="901148" y="801535"/>
            <a:ext cx="5533922" cy="430886"/>
          </a:xfrm>
        </p:spPr>
        <p:txBody>
          <a:bodyPr>
            <a:noAutofit/>
          </a:bodyPr>
          <a:lstStyle/>
          <a:p>
            <a:pPr algn="l"/>
            <a:r>
              <a:rPr lang="en-AU" sz="2800" b="1" dirty="0"/>
              <a:t>Privacy and confidentiality</a:t>
            </a:r>
            <a:endParaRPr lang="en-AU" sz="3600" dirty="0"/>
          </a:p>
        </p:txBody>
      </p:sp>
      <p:sp>
        <p:nvSpPr>
          <p:cNvPr id="6" name="TextBox 5">
            <a:extLst>
              <a:ext uri="{FF2B5EF4-FFF2-40B4-BE49-F238E27FC236}">
                <a16:creationId xmlns:a16="http://schemas.microsoft.com/office/drawing/2014/main" id="{D9DB17A8-FB28-4F1D-B56C-D2C93B0CB5BE}"/>
              </a:ext>
            </a:extLst>
          </p:cNvPr>
          <p:cNvSpPr txBox="1"/>
          <p:nvPr/>
        </p:nvSpPr>
        <p:spPr>
          <a:xfrm>
            <a:off x="901148" y="1365838"/>
            <a:ext cx="3819112"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spTree>
    <p:extLst>
      <p:ext uri="{BB962C8B-B14F-4D97-AF65-F5344CB8AC3E}">
        <p14:creationId xmlns:p14="http://schemas.microsoft.com/office/powerpoint/2010/main" val="178925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FB244B9-CDF2-417C-A76F-08A4A703570A}"/>
              </a:ext>
            </a:extLst>
          </p:cNvPr>
          <p:cNvSpPr>
            <a:spLocks noGrp="1"/>
          </p:cNvSpPr>
          <p:nvPr>
            <p:ph type="title"/>
          </p:nvPr>
        </p:nvSpPr>
        <p:spPr>
          <a:xfrm>
            <a:off x="894521" y="778315"/>
            <a:ext cx="5049078" cy="563468"/>
          </a:xfrm>
        </p:spPr>
        <p:txBody>
          <a:bodyPr>
            <a:noAutofit/>
          </a:bodyPr>
          <a:lstStyle/>
          <a:p>
            <a:pPr algn="l"/>
            <a:r>
              <a:rPr lang="en-AU" sz="2800" b="1" dirty="0"/>
              <a:t>Privacy and confidentiality</a:t>
            </a:r>
            <a:endParaRPr lang="en-AU" sz="2800" dirty="0"/>
          </a:p>
        </p:txBody>
      </p:sp>
      <p:pic>
        <p:nvPicPr>
          <p:cNvPr id="4" name="Picture 3" descr="Text&#10;&#10;Description automatically generated">
            <a:extLst>
              <a:ext uri="{FF2B5EF4-FFF2-40B4-BE49-F238E27FC236}">
                <a16:creationId xmlns:a16="http://schemas.microsoft.com/office/drawing/2014/main" id="{0E12852A-A1EB-4EF7-84B3-15C9DD73EC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4857" y="2074121"/>
            <a:ext cx="4516263" cy="2709758"/>
          </a:xfrm>
          <a:prstGeom prst="rect">
            <a:avLst/>
          </a:prstGeom>
        </p:spPr>
      </p:pic>
      <p:sp>
        <p:nvSpPr>
          <p:cNvPr id="6" name="Title 1">
            <a:extLst>
              <a:ext uri="{FF2B5EF4-FFF2-40B4-BE49-F238E27FC236}">
                <a16:creationId xmlns:a16="http://schemas.microsoft.com/office/drawing/2014/main" id="{E7863781-18FE-4449-8624-296D8EE635FC}"/>
              </a:ext>
            </a:extLst>
          </p:cNvPr>
          <p:cNvSpPr txBox="1">
            <a:spLocks/>
          </p:cNvSpPr>
          <p:nvPr/>
        </p:nvSpPr>
        <p:spPr>
          <a:xfrm>
            <a:off x="2773016" y="4867111"/>
            <a:ext cx="761507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520825" indent="-571500" algn="l">
              <a:buFont typeface="Wingdings" panose="05000000000000000000" pitchFamily="2" charset="2"/>
              <a:buChar char="Ø"/>
            </a:pPr>
            <a:r>
              <a:rPr lang="en-AU" sz="2400" dirty="0">
                <a:solidFill>
                  <a:srgbClr val="0070C0"/>
                </a:solidFill>
              </a:rPr>
              <a:t>What information can be shared?</a:t>
            </a:r>
          </a:p>
          <a:p>
            <a:pPr marL="1520825" indent="-571500" algn="l">
              <a:buFont typeface="Wingdings" panose="05000000000000000000" pitchFamily="2" charset="2"/>
              <a:buChar char="Ø"/>
            </a:pPr>
            <a:r>
              <a:rPr lang="en-AU" sz="2400" dirty="0">
                <a:solidFill>
                  <a:srgbClr val="0070C0"/>
                </a:solidFill>
              </a:rPr>
              <a:t>What information can not be shared?</a:t>
            </a:r>
          </a:p>
        </p:txBody>
      </p:sp>
      <p:sp>
        <p:nvSpPr>
          <p:cNvPr id="7" name="TextBox 6">
            <a:extLst>
              <a:ext uri="{FF2B5EF4-FFF2-40B4-BE49-F238E27FC236}">
                <a16:creationId xmlns:a16="http://schemas.microsoft.com/office/drawing/2014/main" id="{0BCC4B55-5452-4DE9-8E9D-1A415E8180AA}"/>
              </a:ext>
            </a:extLst>
          </p:cNvPr>
          <p:cNvSpPr txBox="1"/>
          <p:nvPr/>
        </p:nvSpPr>
        <p:spPr>
          <a:xfrm>
            <a:off x="894521" y="1422774"/>
            <a:ext cx="3433482"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spTree>
    <p:extLst>
      <p:ext uri="{BB962C8B-B14F-4D97-AF65-F5344CB8AC3E}">
        <p14:creationId xmlns:p14="http://schemas.microsoft.com/office/powerpoint/2010/main" val="416148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924102"/>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E025E45-34DD-47B6-A173-0ACF51A02B89}"/>
              </a:ext>
            </a:extLst>
          </p:cNvPr>
          <p:cNvSpPr>
            <a:spLocks noGrp="1"/>
          </p:cNvSpPr>
          <p:nvPr>
            <p:ph idx="1"/>
          </p:nvPr>
        </p:nvSpPr>
        <p:spPr>
          <a:xfrm>
            <a:off x="815009" y="1630724"/>
            <a:ext cx="10316817" cy="4589997"/>
          </a:xfrm>
        </p:spPr>
        <p:txBody>
          <a:bodyPr>
            <a:normAutofit/>
          </a:bodyPr>
          <a:lstStyle/>
          <a:p>
            <a:pPr marL="0" indent="0">
              <a:buNone/>
            </a:pPr>
            <a:r>
              <a:rPr lang="en-AU" sz="2400" dirty="0">
                <a:solidFill>
                  <a:srgbClr val="0070C0"/>
                </a:solidFill>
              </a:rPr>
              <a:t>Use of social media</a:t>
            </a:r>
          </a:p>
          <a:p>
            <a:pPr marL="0" indent="0">
              <a:buNone/>
            </a:pPr>
            <a:r>
              <a:rPr lang="en-AU" sz="1700" dirty="0">
                <a:solidFill>
                  <a:srgbClr val="00B050"/>
                </a:solidFill>
              </a:rPr>
              <a:t>Guidelines</a:t>
            </a:r>
          </a:p>
          <a:p>
            <a:r>
              <a:rPr lang="en-AU" sz="1600" dirty="0"/>
              <a:t>Carers can post a photo of a young person in care on social media, however you must not:</a:t>
            </a:r>
          </a:p>
          <a:p>
            <a:pPr lvl="1">
              <a:buFont typeface="Wingdings" panose="05000000000000000000" pitchFamily="2" charset="2"/>
              <a:buChar char="ð"/>
            </a:pPr>
            <a:r>
              <a:rPr lang="en-AU" sz="1500" dirty="0"/>
              <a:t>Identify a child or young person as being a child in care</a:t>
            </a:r>
          </a:p>
          <a:p>
            <a:pPr lvl="1">
              <a:buFont typeface="Wingdings" panose="05000000000000000000" pitchFamily="2" charset="2"/>
              <a:buChar char="ð"/>
            </a:pPr>
            <a:r>
              <a:rPr lang="en-AU" sz="1500" dirty="0"/>
              <a:t>Or include information that can lead to identifying that a child is in care or connected to the child protection system.</a:t>
            </a:r>
          </a:p>
          <a:p>
            <a:pPr marL="0" lvl="1" indent="0">
              <a:buNone/>
            </a:pPr>
            <a:endParaRPr lang="en-AU" sz="500" dirty="0">
              <a:solidFill>
                <a:srgbClr val="00B050"/>
              </a:solidFill>
            </a:endParaRPr>
          </a:p>
          <a:p>
            <a:pPr marL="0" lvl="1" indent="0">
              <a:buNone/>
            </a:pPr>
            <a:r>
              <a:rPr lang="en-AU" sz="1700" dirty="0">
                <a:solidFill>
                  <a:srgbClr val="00B050"/>
                </a:solidFill>
              </a:rPr>
              <a:t>What is ‘identifying information’?</a:t>
            </a:r>
          </a:p>
          <a:p>
            <a:pPr marL="342900" lvl="1" indent="-342900">
              <a:buFont typeface="Arial" panose="020B0604020202020204" pitchFamily="34" charset="0"/>
              <a:buChar char="•"/>
            </a:pPr>
            <a:r>
              <a:rPr lang="en-AU" sz="1500" dirty="0"/>
              <a:t>Posting a photo without any additional information may not identify a child or young person as being a child in care, however:</a:t>
            </a:r>
          </a:p>
          <a:p>
            <a:pPr marL="742950" lvl="2" indent="-342900">
              <a:buFont typeface="Wingdings" panose="05000000000000000000" pitchFamily="2" charset="2"/>
              <a:buChar char="ð"/>
            </a:pPr>
            <a:r>
              <a:rPr lang="en-AU" sz="1400" dirty="0"/>
              <a:t>A photo in conjunction with other information posted previously may lead to the child or young person being identified as being a child in care.</a:t>
            </a:r>
          </a:p>
          <a:p>
            <a:pPr marL="742950" lvl="2" indent="-342900">
              <a:buFont typeface="Wingdings" panose="05000000000000000000" pitchFamily="2" charset="2"/>
              <a:buChar char="ð"/>
            </a:pPr>
            <a:r>
              <a:rPr lang="en-AU" sz="1400" dirty="0"/>
              <a:t>Safety risks may arise when family members, friends and/or others are able to identify the location of the child or young person through the post, i.e. a school uniform.</a:t>
            </a:r>
          </a:p>
          <a:p>
            <a:pPr marL="285750" lvl="2" indent="-285750"/>
            <a:r>
              <a:rPr lang="en-AU" sz="1500" dirty="0"/>
              <a:t>The full name and address of a child and the school they attend are not to be published on the internet. </a:t>
            </a:r>
          </a:p>
          <a:p>
            <a:pPr marL="285750" lvl="2" indent="-285750"/>
            <a:r>
              <a:rPr lang="en-AU" sz="1500" dirty="0"/>
              <a:t>Carer’s should also be mindful that some smart phones embed tags that can provide a geographical location of where a child is located.</a:t>
            </a:r>
          </a:p>
        </p:txBody>
      </p:sp>
      <p:sp>
        <p:nvSpPr>
          <p:cNvPr id="4" name="Title 1">
            <a:extLst>
              <a:ext uri="{FF2B5EF4-FFF2-40B4-BE49-F238E27FC236}">
                <a16:creationId xmlns:a16="http://schemas.microsoft.com/office/drawing/2014/main" id="{F9EB19EE-0019-46D9-9E9C-3F21B07146AE}"/>
              </a:ext>
            </a:extLst>
          </p:cNvPr>
          <p:cNvSpPr>
            <a:spLocks noGrp="1"/>
          </p:cNvSpPr>
          <p:nvPr>
            <p:ph type="title"/>
          </p:nvPr>
        </p:nvSpPr>
        <p:spPr>
          <a:xfrm>
            <a:off x="815009" y="348804"/>
            <a:ext cx="4863548" cy="575298"/>
          </a:xfrm>
        </p:spPr>
        <p:txBody>
          <a:bodyPr>
            <a:noAutofit/>
          </a:bodyPr>
          <a:lstStyle/>
          <a:p>
            <a:pPr algn="l"/>
            <a:r>
              <a:rPr lang="en-AU" sz="2800" b="1" dirty="0"/>
              <a:t>Privacy and confidentiality</a:t>
            </a:r>
            <a:endParaRPr lang="en-AU" sz="2800" dirty="0"/>
          </a:p>
        </p:txBody>
      </p:sp>
      <p:sp>
        <p:nvSpPr>
          <p:cNvPr id="6" name="TextBox 5">
            <a:extLst>
              <a:ext uri="{FF2B5EF4-FFF2-40B4-BE49-F238E27FC236}">
                <a16:creationId xmlns:a16="http://schemas.microsoft.com/office/drawing/2014/main" id="{D87F1A15-1879-4D20-8A25-01D51E161223}"/>
              </a:ext>
            </a:extLst>
          </p:cNvPr>
          <p:cNvSpPr txBox="1"/>
          <p:nvPr/>
        </p:nvSpPr>
        <p:spPr>
          <a:xfrm>
            <a:off x="815009" y="967158"/>
            <a:ext cx="3550754"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spTree>
    <p:extLst>
      <p:ext uri="{BB962C8B-B14F-4D97-AF65-F5344CB8AC3E}">
        <p14:creationId xmlns:p14="http://schemas.microsoft.com/office/powerpoint/2010/main" val="128943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00188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1A42AB9-A48B-4F66-A825-F7FA9C182E4E}"/>
              </a:ext>
            </a:extLst>
          </p:cNvPr>
          <p:cNvSpPr>
            <a:spLocks noGrp="1"/>
          </p:cNvSpPr>
          <p:nvPr>
            <p:ph idx="1"/>
          </p:nvPr>
        </p:nvSpPr>
        <p:spPr>
          <a:xfrm>
            <a:off x="815009" y="1755063"/>
            <a:ext cx="10177669" cy="4498848"/>
          </a:xfrm>
        </p:spPr>
        <p:txBody>
          <a:bodyPr>
            <a:normAutofit/>
          </a:bodyPr>
          <a:lstStyle/>
          <a:p>
            <a:pPr marL="0" indent="0">
              <a:buNone/>
            </a:pPr>
            <a:r>
              <a:rPr lang="en-AU" sz="2000" dirty="0">
                <a:solidFill>
                  <a:srgbClr val="00B050"/>
                </a:solidFill>
              </a:rPr>
              <a:t>Carer obligations for use of social media</a:t>
            </a:r>
          </a:p>
          <a:p>
            <a:pPr marL="0" indent="0">
              <a:buNone/>
            </a:pPr>
            <a:endParaRPr lang="en-AU" sz="700" dirty="0"/>
          </a:p>
          <a:p>
            <a:pPr marL="0" indent="0">
              <a:buNone/>
            </a:pPr>
            <a:r>
              <a:rPr lang="en-AU" sz="1800" dirty="0"/>
              <a:t>Child Safety requires that you:</a:t>
            </a:r>
          </a:p>
          <a:p>
            <a:pPr marL="622300"/>
            <a:r>
              <a:rPr lang="en-GB" sz="1600" dirty="0"/>
              <a:t>not include foster children in your profile photos or other publicly accessible photos</a:t>
            </a:r>
          </a:p>
          <a:p>
            <a:pPr marL="622300"/>
            <a:r>
              <a:rPr lang="en-GB" sz="1600" dirty="0"/>
              <a:t>have the strictest possible privacy settings on your own Facebook and Instagram page to ensure that access is restricted to friends only and the information cannot be accessed by the public</a:t>
            </a:r>
          </a:p>
          <a:p>
            <a:pPr marL="622300"/>
            <a:r>
              <a:rPr lang="en-GB" sz="1600" dirty="0"/>
              <a:t>consider who is in your friendship group when assessing whether it is appropriate to post a particular photo or information about a child in care</a:t>
            </a:r>
          </a:p>
          <a:p>
            <a:pPr marL="622300"/>
            <a:r>
              <a:rPr lang="en-GB" sz="1600" dirty="0"/>
              <a:t>refrain from making references to foster or kinship care or Child Safety (regarding the child’s situation, or in general).</a:t>
            </a:r>
          </a:p>
          <a:p>
            <a:pPr marL="622300"/>
            <a:endParaRPr lang="en-GB" sz="1600" dirty="0"/>
          </a:p>
          <a:p>
            <a:pPr marL="0" indent="0">
              <a:buNone/>
            </a:pPr>
            <a:r>
              <a:rPr lang="en-GB" sz="1600" dirty="0"/>
              <a:t>More information of the use of social media can be found at the following link or the </a:t>
            </a:r>
          </a:p>
          <a:p>
            <a:pPr marL="0" indent="0">
              <a:buNone/>
            </a:pPr>
            <a:r>
              <a:rPr lang="en-GB" sz="1600" dirty="0"/>
              <a:t>QR code provided to the right.</a:t>
            </a:r>
          </a:p>
          <a:p>
            <a:pPr marL="0" indent="0">
              <a:buNone/>
            </a:pPr>
            <a:endParaRPr lang="en-GB" sz="200" dirty="0"/>
          </a:p>
          <a:p>
            <a:pPr marL="0" indent="0">
              <a:buNone/>
            </a:pPr>
            <a:endParaRPr lang="en-GB" sz="1400" dirty="0">
              <a:hlinkClick r:id="rId2"/>
            </a:endParaRPr>
          </a:p>
          <a:p>
            <a:pPr marL="0" indent="0">
              <a:buNone/>
            </a:pPr>
            <a:r>
              <a:rPr lang="en-GB" sz="1400" dirty="0">
                <a:hlinkClick r:id="rId2"/>
              </a:rPr>
              <a:t>Social media guidelines | Community support | Queensland Government (www.qld.gov.au)</a:t>
            </a:r>
            <a:endParaRPr lang="en-AU" sz="1400" dirty="0"/>
          </a:p>
        </p:txBody>
      </p:sp>
      <p:sp>
        <p:nvSpPr>
          <p:cNvPr id="4" name="Title 1">
            <a:extLst>
              <a:ext uri="{FF2B5EF4-FFF2-40B4-BE49-F238E27FC236}">
                <a16:creationId xmlns:a16="http://schemas.microsoft.com/office/drawing/2014/main" id="{16D09C20-BCD7-41DD-8880-7D5D56EAFC6E}"/>
              </a:ext>
            </a:extLst>
          </p:cNvPr>
          <p:cNvSpPr>
            <a:spLocks noGrp="1"/>
          </p:cNvSpPr>
          <p:nvPr>
            <p:ph type="title"/>
          </p:nvPr>
        </p:nvSpPr>
        <p:spPr>
          <a:xfrm>
            <a:off x="815009" y="445953"/>
            <a:ext cx="4839031" cy="555934"/>
          </a:xfrm>
        </p:spPr>
        <p:txBody>
          <a:bodyPr>
            <a:noAutofit/>
          </a:bodyPr>
          <a:lstStyle/>
          <a:p>
            <a:pPr algn="l"/>
            <a:r>
              <a:rPr lang="en-AU" sz="2800" b="1" dirty="0"/>
              <a:t>Privacy and confidentiality</a:t>
            </a:r>
            <a:endParaRPr lang="en-AU" sz="2800" dirty="0"/>
          </a:p>
        </p:txBody>
      </p:sp>
      <p:pic>
        <p:nvPicPr>
          <p:cNvPr id="6" name="Picture 5">
            <a:extLst>
              <a:ext uri="{FF2B5EF4-FFF2-40B4-BE49-F238E27FC236}">
                <a16:creationId xmlns:a16="http://schemas.microsoft.com/office/drawing/2014/main" id="{4DBDCD29-1C9A-459A-A8CA-D2D4BC68154F}"/>
              </a:ext>
            </a:extLst>
          </p:cNvPr>
          <p:cNvPicPr>
            <a:picLocks noChangeAspect="1"/>
          </p:cNvPicPr>
          <p:nvPr/>
        </p:nvPicPr>
        <p:blipFill>
          <a:blip r:embed="rId3"/>
          <a:stretch>
            <a:fillRect/>
          </a:stretch>
        </p:blipFill>
        <p:spPr>
          <a:xfrm flipH="1">
            <a:off x="8627265" y="5138530"/>
            <a:ext cx="846098" cy="850018"/>
          </a:xfrm>
          <a:prstGeom prst="rect">
            <a:avLst/>
          </a:prstGeom>
        </p:spPr>
      </p:pic>
      <p:sp>
        <p:nvSpPr>
          <p:cNvPr id="7" name="TextBox 6">
            <a:extLst>
              <a:ext uri="{FF2B5EF4-FFF2-40B4-BE49-F238E27FC236}">
                <a16:creationId xmlns:a16="http://schemas.microsoft.com/office/drawing/2014/main" id="{5CE8A1B5-5D2E-43B1-8C07-6621EC5DD9FA}"/>
              </a:ext>
            </a:extLst>
          </p:cNvPr>
          <p:cNvSpPr txBox="1"/>
          <p:nvPr/>
        </p:nvSpPr>
        <p:spPr>
          <a:xfrm>
            <a:off x="815009" y="1126180"/>
            <a:ext cx="4022211"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spTree>
    <p:extLst>
      <p:ext uri="{BB962C8B-B14F-4D97-AF65-F5344CB8AC3E}">
        <p14:creationId xmlns:p14="http://schemas.microsoft.com/office/powerpoint/2010/main" val="381178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05679" y="251460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2B8ED5D5-6156-4E5F-AD47-BE8B5573A117}"/>
              </a:ext>
            </a:extLst>
          </p:cNvPr>
          <p:cNvSpPr>
            <a:spLocks noGrp="1"/>
          </p:cNvSpPr>
          <p:nvPr>
            <p:ph type="title"/>
          </p:nvPr>
        </p:nvSpPr>
        <p:spPr>
          <a:xfrm>
            <a:off x="513656" y="1539024"/>
            <a:ext cx="6463611" cy="975576"/>
          </a:xfrm>
        </p:spPr>
        <p:txBody>
          <a:bodyPr>
            <a:noAutofit/>
          </a:bodyPr>
          <a:lstStyle/>
          <a:p>
            <a:pPr algn="l"/>
            <a:r>
              <a:rPr lang="en-AU" sz="3200" dirty="0"/>
              <a:t>Case Planning &amp; Decision Making</a:t>
            </a:r>
          </a:p>
        </p:txBody>
      </p:sp>
      <p:pic>
        <p:nvPicPr>
          <p:cNvPr id="4" name="Picture 3">
            <a:extLst>
              <a:ext uri="{FF2B5EF4-FFF2-40B4-BE49-F238E27FC236}">
                <a16:creationId xmlns:a16="http://schemas.microsoft.com/office/drawing/2014/main" id="{287851FD-1595-4FAA-AD6E-A402AE5BC0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4508"/>
          <a:stretch/>
        </p:blipFill>
        <p:spPr>
          <a:xfrm>
            <a:off x="5754756" y="3339548"/>
            <a:ext cx="4912733" cy="3518452"/>
          </a:xfrm>
          <a:prstGeom prst="rect">
            <a:avLst/>
          </a:prstGeom>
        </p:spPr>
      </p:pic>
    </p:spTree>
    <p:extLst>
      <p:ext uri="{BB962C8B-B14F-4D97-AF65-F5344CB8AC3E}">
        <p14:creationId xmlns:p14="http://schemas.microsoft.com/office/powerpoint/2010/main" val="31744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20BDD37-D09D-4FFA-9FED-994CF59CDCA1}"/>
              </a:ext>
            </a:extLst>
          </p:cNvPr>
          <p:cNvSpPr>
            <a:spLocks noGrp="1"/>
          </p:cNvSpPr>
          <p:nvPr>
            <p:ph type="title"/>
          </p:nvPr>
        </p:nvSpPr>
        <p:spPr>
          <a:xfrm>
            <a:off x="815009" y="691187"/>
            <a:ext cx="3125028" cy="558866"/>
          </a:xfrm>
        </p:spPr>
        <p:txBody>
          <a:bodyPr>
            <a:normAutofit/>
          </a:bodyPr>
          <a:lstStyle/>
          <a:p>
            <a:pPr algn="l"/>
            <a:r>
              <a:rPr lang="en-AU" sz="2800" b="1" dirty="0"/>
              <a:t>Case Planning</a:t>
            </a:r>
          </a:p>
        </p:txBody>
      </p:sp>
      <p:sp>
        <p:nvSpPr>
          <p:cNvPr id="4" name="Content Placeholder 2">
            <a:extLst>
              <a:ext uri="{FF2B5EF4-FFF2-40B4-BE49-F238E27FC236}">
                <a16:creationId xmlns:a16="http://schemas.microsoft.com/office/drawing/2014/main" id="{94EBE06C-B61B-4033-8BBD-9943BCE1DC3E}"/>
              </a:ext>
            </a:extLst>
          </p:cNvPr>
          <p:cNvSpPr>
            <a:spLocks noGrp="1"/>
          </p:cNvSpPr>
          <p:nvPr>
            <p:ph idx="1"/>
          </p:nvPr>
        </p:nvSpPr>
        <p:spPr>
          <a:xfrm>
            <a:off x="884583" y="1752602"/>
            <a:ext cx="10008704" cy="4190998"/>
          </a:xfrm>
        </p:spPr>
        <p:txBody>
          <a:bodyPr>
            <a:normAutofit/>
          </a:bodyPr>
          <a:lstStyle/>
          <a:p>
            <a:pPr marL="0" indent="0">
              <a:buNone/>
            </a:pPr>
            <a:r>
              <a:rPr lang="en-AU" sz="1600" dirty="0">
                <a:solidFill>
                  <a:srgbClr val="0070C0"/>
                </a:solidFill>
              </a:rPr>
              <a:t>Case Management </a:t>
            </a:r>
            <a:endParaRPr lang="en-AU" sz="1600" dirty="0">
              <a:sym typeface="Wingdings" panose="05000000000000000000" pitchFamily="2" charset="2"/>
            </a:endParaRPr>
          </a:p>
          <a:p>
            <a:pPr marL="0" indent="0">
              <a:buNone/>
            </a:pPr>
            <a:r>
              <a:rPr lang="en-GB" sz="1500" dirty="0">
                <a:sym typeface="Wingdings" panose="05000000000000000000" pitchFamily="2" charset="2"/>
              </a:rPr>
              <a:t>Child Safety's overall responsibility is to effectively manage statutory intervention in the life of a child and their family. Case management is a way of working with children and families and collaborating with other agencies to provide coordinated, culturally sensitive, integrated and targeted services to meet the needs and goals of children and their families.</a:t>
            </a:r>
          </a:p>
          <a:p>
            <a:pPr marL="0" indent="0">
              <a:buNone/>
            </a:pPr>
            <a:endParaRPr lang="en-AU" sz="1600" dirty="0"/>
          </a:p>
          <a:p>
            <a:pPr marL="0" indent="0">
              <a:buNone/>
            </a:pPr>
            <a:r>
              <a:rPr lang="en-AU" sz="1600" dirty="0">
                <a:solidFill>
                  <a:srgbClr val="0070C0"/>
                </a:solidFill>
              </a:rPr>
              <a:t>Case Plan</a:t>
            </a:r>
            <a:endParaRPr lang="en-AU" sz="1600" dirty="0">
              <a:sym typeface="Wingdings" panose="05000000000000000000" pitchFamily="2" charset="2"/>
            </a:endParaRPr>
          </a:p>
          <a:p>
            <a:pPr marL="0" indent="0">
              <a:buNone/>
            </a:pPr>
            <a:r>
              <a:rPr lang="en-GB" sz="1500" dirty="0">
                <a:sym typeface="Wingdings" panose="05000000000000000000" pitchFamily="2" charset="2"/>
              </a:rPr>
              <a:t>A Case Plan is a written plan for meeting the child's protection and care needs. It is developed in a participative process between Child Safety, a child, the child's family and other people of significance to the child and family. It records the goal and outcomes of ongoing intervention and identifies the agreed tasks that will occur to meet the goal and outcomes.</a:t>
            </a:r>
          </a:p>
          <a:p>
            <a:pPr marL="0" indent="0">
              <a:buNone/>
            </a:pPr>
            <a:endParaRPr lang="en-GB" sz="400" dirty="0">
              <a:sym typeface="Wingdings" panose="05000000000000000000" pitchFamily="2" charset="2"/>
            </a:endParaRPr>
          </a:p>
          <a:p>
            <a:pPr marL="0" indent="0">
              <a:buNone/>
            </a:pPr>
            <a:r>
              <a:rPr lang="en-GB" sz="1500" dirty="0">
                <a:sym typeface="Wingdings" panose="05000000000000000000" pitchFamily="2" charset="2"/>
              </a:rPr>
              <a:t>Child Safety works to ensure the voice and views of the child or young person represented at the case planning meeting.  For some children who have complex communication needs, this can require a significant amount of preparation, planning and liaising with different people, however, the case plan belongs to the child. </a:t>
            </a:r>
          </a:p>
          <a:p>
            <a:pPr marL="0" indent="0">
              <a:buNone/>
            </a:pPr>
            <a:r>
              <a:rPr lang="en-GB" sz="1500" dirty="0">
                <a:sym typeface="Wingdings" panose="05000000000000000000" pitchFamily="2" charset="2"/>
              </a:rPr>
              <a:t>They have a right to be heard and to have input into decisions that affect their lives now and for the rest of their life.</a:t>
            </a:r>
          </a:p>
        </p:txBody>
      </p:sp>
    </p:spTree>
    <p:extLst>
      <p:ext uri="{BB962C8B-B14F-4D97-AF65-F5344CB8AC3E}">
        <p14:creationId xmlns:p14="http://schemas.microsoft.com/office/powerpoint/2010/main" val="300694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4">
            <a:extLst>
              <a:ext uri="{FF2B5EF4-FFF2-40B4-BE49-F238E27FC236}">
                <a16:creationId xmlns:a16="http://schemas.microsoft.com/office/drawing/2014/main" id="{E6726E2B-8AA0-4500-913F-79543D6FD708}"/>
              </a:ext>
            </a:extLst>
          </p:cNvPr>
          <p:cNvSpPr txBox="1">
            <a:spLocks/>
          </p:cNvSpPr>
          <p:nvPr/>
        </p:nvSpPr>
        <p:spPr>
          <a:xfrm>
            <a:off x="815009" y="629535"/>
            <a:ext cx="8792818" cy="72035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Module three – Early days in a care arrangement</a:t>
            </a:r>
          </a:p>
        </p:txBody>
      </p:sp>
      <p:sp>
        <p:nvSpPr>
          <p:cNvPr id="4" name="Subtitle 2">
            <a:extLst>
              <a:ext uri="{FF2B5EF4-FFF2-40B4-BE49-F238E27FC236}">
                <a16:creationId xmlns:a16="http://schemas.microsoft.com/office/drawing/2014/main" id="{A50B5A29-9E32-4DAD-99B9-A3B0443888F5}"/>
              </a:ext>
            </a:extLst>
          </p:cNvPr>
          <p:cNvSpPr txBox="1">
            <a:spLocks/>
          </p:cNvSpPr>
          <p:nvPr/>
        </p:nvSpPr>
        <p:spPr>
          <a:xfrm>
            <a:off x="815009" y="1681677"/>
            <a:ext cx="10172769" cy="38550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b="1" dirty="0"/>
              <a:t>Learning outcomes – module three</a:t>
            </a:r>
          </a:p>
          <a:p>
            <a:endParaRPr lang="en-AU" sz="1100" dirty="0">
              <a:solidFill>
                <a:srgbClr val="0070C0"/>
              </a:solidFill>
            </a:endParaRPr>
          </a:p>
          <a:p>
            <a:pPr marL="0" indent="0">
              <a:buNone/>
            </a:pPr>
            <a:r>
              <a:rPr lang="en-AU" sz="2000" dirty="0">
                <a:solidFill>
                  <a:srgbClr val="0070C0"/>
                </a:solidFill>
              </a:rPr>
              <a:t>At the end of this module you will be able to:</a:t>
            </a:r>
          </a:p>
          <a:p>
            <a:pPr marL="627063" indent="-285750">
              <a:buFont typeface="Arial" panose="020B0604020202020204" pitchFamily="34" charset="0"/>
              <a:buChar char="•"/>
            </a:pPr>
            <a:r>
              <a:rPr lang="en-GB" sz="1600" dirty="0"/>
              <a:t>Discuss the factors that would be taken into consideration in deciding whether to accept a care arrangement.</a:t>
            </a:r>
          </a:p>
          <a:p>
            <a:pPr marL="627063" indent="-285750">
              <a:lnSpc>
                <a:spcPct val="150000"/>
              </a:lnSpc>
              <a:buFont typeface="Arial" panose="020B0604020202020204" pitchFamily="34" charset="0"/>
              <a:buChar char="•"/>
            </a:pPr>
            <a:r>
              <a:rPr lang="en-GB" sz="1600" dirty="0"/>
              <a:t>Outline key factors in building a relationship with a child or young person while respecting their privacy.</a:t>
            </a:r>
          </a:p>
          <a:p>
            <a:pPr marL="627063" indent="-285750">
              <a:buFont typeface="Arial" panose="020B0604020202020204" pitchFamily="34" charset="0"/>
              <a:buChar char="•"/>
            </a:pPr>
            <a:r>
              <a:rPr lang="en-GB" sz="1600" dirty="0"/>
              <a:t>Demonstrate understanding of the framework for decision making in meeting a child or young person’s protective needs.</a:t>
            </a:r>
          </a:p>
          <a:p>
            <a:pPr marL="627063" indent="-285750">
              <a:lnSpc>
                <a:spcPct val="150000"/>
              </a:lnSpc>
              <a:buFont typeface="Arial" panose="020B0604020202020204" pitchFamily="34" charset="0"/>
              <a:buChar char="•"/>
            </a:pPr>
            <a:r>
              <a:rPr lang="en-GB" sz="1600" dirty="0"/>
              <a:t>Demonstrate knowledge of ways to encourage a child or young person’s sense of self and identity.</a:t>
            </a:r>
          </a:p>
          <a:p>
            <a:pPr marL="627063" indent="-285750">
              <a:lnSpc>
                <a:spcPct val="150000"/>
              </a:lnSpc>
              <a:buFont typeface="Arial" panose="020B0604020202020204" pitchFamily="34" charset="0"/>
              <a:buChar char="•"/>
            </a:pPr>
            <a:r>
              <a:rPr lang="en-GB" sz="1600" dirty="0"/>
              <a:t>Demonstrate understanding of advocacy for children and young people.</a:t>
            </a:r>
          </a:p>
          <a:p>
            <a:endParaRPr lang="en-AU" sz="2000" dirty="0"/>
          </a:p>
        </p:txBody>
      </p:sp>
    </p:spTree>
    <p:extLst>
      <p:ext uri="{BB962C8B-B14F-4D97-AF65-F5344CB8AC3E}">
        <p14:creationId xmlns:p14="http://schemas.microsoft.com/office/powerpoint/2010/main" val="4215060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164DF4DA-FB8D-4C4D-8494-AAA145233AC6}"/>
              </a:ext>
            </a:extLst>
          </p:cNvPr>
          <p:cNvSpPr>
            <a:spLocks noGrp="1"/>
          </p:cNvSpPr>
          <p:nvPr>
            <p:ph type="title"/>
          </p:nvPr>
        </p:nvSpPr>
        <p:spPr>
          <a:xfrm>
            <a:off x="815009" y="703904"/>
            <a:ext cx="3064565" cy="587592"/>
          </a:xfrm>
        </p:spPr>
        <p:txBody>
          <a:bodyPr>
            <a:normAutofit/>
          </a:bodyPr>
          <a:lstStyle/>
          <a:p>
            <a:pPr algn="l"/>
            <a:r>
              <a:rPr lang="en-AU" sz="2800" b="1" dirty="0"/>
              <a:t>Case Planning</a:t>
            </a:r>
          </a:p>
        </p:txBody>
      </p:sp>
      <p:sp>
        <p:nvSpPr>
          <p:cNvPr id="4" name="Content Placeholder 2">
            <a:extLst>
              <a:ext uri="{FF2B5EF4-FFF2-40B4-BE49-F238E27FC236}">
                <a16:creationId xmlns:a16="http://schemas.microsoft.com/office/drawing/2014/main" id="{8F958996-5FD2-4DF4-9CB9-B6480E398C23}"/>
              </a:ext>
            </a:extLst>
          </p:cNvPr>
          <p:cNvSpPr>
            <a:spLocks noGrp="1"/>
          </p:cNvSpPr>
          <p:nvPr>
            <p:ph idx="1"/>
          </p:nvPr>
        </p:nvSpPr>
        <p:spPr>
          <a:xfrm>
            <a:off x="934278" y="1863356"/>
            <a:ext cx="10118035" cy="3701142"/>
          </a:xfrm>
        </p:spPr>
        <p:txBody>
          <a:bodyPr>
            <a:normAutofit/>
          </a:bodyPr>
          <a:lstStyle/>
          <a:p>
            <a:pPr marL="0" indent="0">
              <a:buNone/>
            </a:pPr>
            <a:r>
              <a:rPr lang="en-AU" sz="2000" dirty="0">
                <a:solidFill>
                  <a:srgbClr val="0070C0"/>
                </a:solidFill>
              </a:rPr>
              <a:t>Other key components of case planning for children and young people</a:t>
            </a:r>
          </a:p>
          <a:p>
            <a:pPr marL="0" indent="0">
              <a:buNone/>
            </a:pPr>
            <a:endParaRPr lang="en-AU" sz="1100" dirty="0">
              <a:solidFill>
                <a:srgbClr val="0070C0"/>
              </a:solidFill>
            </a:endParaRPr>
          </a:p>
          <a:p>
            <a:pPr marL="179388" indent="-179388"/>
            <a:r>
              <a:rPr lang="en-AU" sz="1700" dirty="0">
                <a:solidFill>
                  <a:srgbClr val="0070C0"/>
                </a:solidFill>
              </a:rPr>
              <a:t>Education Support Plan (ESP)</a:t>
            </a:r>
          </a:p>
          <a:p>
            <a:pPr marL="579438" lvl="1" indent="-179388"/>
            <a:r>
              <a:rPr lang="en-GB" sz="1600" dirty="0">
                <a:sym typeface="Wingdings" panose="05000000000000000000" pitchFamily="2" charset="2"/>
              </a:rPr>
              <a:t>Funding provided to Education Queensland by Child Safety to develop an education support plan (ESP) </a:t>
            </a:r>
          </a:p>
          <a:p>
            <a:pPr marL="579438" lvl="1" indent="-179388"/>
            <a:r>
              <a:rPr lang="en-GB" sz="1600" dirty="0">
                <a:sym typeface="Wingdings" panose="05000000000000000000" pitchFamily="2" charset="2"/>
              </a:rPr>
              <a:t>All children subject to an interim or finalised child protection order granting custody or guardianship to the chief executive are eligible for an ESP. </a:t>
            </a:r>
          </a:p>
          <a:p>
            <a:pPr marL="579438" lvl="1" indent="-179388"/>
            <a:endParaRPr lang="en-GB" sz="1600" dirty="0">
              <a:sym typeface="Wingdings" panose="05000000000000000000" pitchFamily="2" charset="2"/>
            </a:endParaRPr>
          </a:p>
          <a:p>
            <a:pPr marL="0" indent="0">
              <a:buNone/>
            </a:pPr>
            <a:endParaRPr lang="en-GB" sz="900" dirty="0">
              <a:sym typeface="Wingdings" panose="05000000000000000000" pitchFamily="2" charset="2"/>
            </a:endParaRPr>
          </a:p>
          <a:p>
            <a:pPr marL="179388" indent="-179388"/>
            <a:r>
              <a:rPr lang="en-GB" sz="1700" dirty="0">
                <a:solidFill>
                  <a:srgbClr val="0070C0"/>
                </a:solidFill>
                <a:sym typeface="Wingdings" panose="05000000000000000000" pitchFamily="2" charset="2"/>
              </a:rPr>
              <a:t>Cultural Support Plan (CSP) </a:t>
            </a:r>
          </a:p>
          <a:p>
            <a:pPr marL="579438" lvl="1" indent="-179388"/>
            <a:r>
              <a:rPr lang="en-GB" sz="1600" dirty="0">
                <a:sym typeface="Wingdings" panose="05000000000000000000" pitchFamily="2" charset="2"/>
              </a:rPr>
              <a:t> an essential component of the case plan for an Aboriginal or Torres Strait Islander child or a child from another cultural community. </a:t>
            </a:r>
          </a:p>
          <a:p>
            <a:pPr marL="179388" indent="-179388"/>
            <a:endParaRPr lang="en-GB" sz="900" dirty="0">
              <a:sym typeface="Wingdings" panose="05000000000000000000" pitchFamily="2" charset="2"/>
            </a:endParaRPr>
          </a:p>
        </p:txBody>
      </p:sp>
    </p:spTree>
    <p:extLst>
      <p:ext uri="{BB962C8B-B14F-4D97-AF65-F5344CB8AC3E}">
        <p14:creationId xmlns:p14="http://schemas.microsoft.com/office/powerpoint/2010/main" val="286561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4B04E6C-1AEC-430C-8D4B-2574FA531BA4}"/>
              </a:ext>
            </a:extLst>
          </p:cNvPr>
          <p:cNvSpPr>
            <a:spLocks noGrp="1"/>
          </p:cNvSpPr>
          <p:nvPr>
            <p:ph type="title"/>
          </p:nvPr>
        </p:nvSpPr>
        <p:spPr>
          <a:xfrm>
            <a:off x="815009" y="703398"/>
            <a:ext cx="3185283" cy="632276"/>
          </a:xfrm>
        </p:spPr>
        <p:txBody>
          <a:bodyPr>
            <a:normAutofit/>
          </a:bodyPr>
          <a:lstStyle/>
          <a:p>
            <a:pPr algn="l"/>
            <a:r>
              <a:rPr lang="en-AU" sz="2800" b="1" dirty="0"/>
              <a:t>Case Planning</a:t>
            </a:r>
          </a:p>
        </p:txBody>
      </p:sp>
      <p:pic>
        <p:nvPicPr>
          <p:cNvPr id="4" name="Picture 3" descr="Text&#10;&#10;Description automatically generated">
            <a:extLst>
              <a:ext uri="{FF2B5EF4-FFF2-40B4-BE49-F238E27FC236}">
                <a16:creationId xmlns:a16="http://schemas.microsoft.com/office/drawing/2014/main" id="{D1538A62-F7D2-46FA-BF67-E30A4AE26E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98221" y="1913299"/>
            <a:ext cx="4226555" cy="2535933"/>
          </a:xfrm>
          <a:prstGeom prst="rect">
            <a:avLst/>
          </a:prstGeom>
        </p:spPr>
      </p:pic>
      <p:sp>
        <p:nvSpPr>
          <p:cNvPr id="6" name="Title 1">
            <a:extLst>
              <a:ext uri="{FF2B5EF4-FFF2-40B4-BE49-F238E27FC236}">
                <a16:creationId xmlns:a16="http://schemas.microsoft.com/office/drawing/2014/main" id="{67717DA0-63AB-4080-B1A8-BB35ADE5E598}"/>
              </a:ext>
            </a:extLst>
          </p:cNvPr>
          <p:cNvSpPr txBox="1">
            <a:spLocks/>
          </p:cNvSpPr>
          <p:nvPr/>
        </p:nvSpPr>
        <p:spPr>
          <a:xfrm>
            <a:off x="1981200" y="459757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anose="05000000000000000000" pitchFamily="2" charset="2"/>
              <a:buChar char="Ø"/>
            </a:pPr>
            <a:r>
              <a:rPr lang="en-AU" sz="2000" dirty="0">
                <a:solidFill>
                  <a:srgbClr val="0070C0"/>
                </a:solidFill>
              </a:rPr>
              <a:t>What would be some of the expectations and actions in the cultural support plan that you as a carer may need to meet?</a:t>
            </a:r>
          </a:p>
        </p:txBody>
      </p:sp>
    </p:spTree>
    <p:extLst>
      <p:ext uri="{BB962C8B-B14F-4D97-AF65-F5344CB8AC3E}">
        <p14:creationId xmlns:p14="http://schemas.microsoft.com/office/powerpoint/2010/main" val="791028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2D64524-60EA-43F6-AE5C-E8DDE20BB5E9}"/>
              </a:ext>
            </a:extLst>
          </p:cNvPr>
          <p:cNvSpPr>
            <a:spLocks noGrp="1"/>
          </p:cNvSpPr>
          <p:nvPr>
            <p:ph idx="1"/>
          </p:nvPr>
        </p:nvSpPr>
        <p:spPr>
          <a:xfrm>
            <a:off x="907774" y="1899119"/>
            <a:ext cx="10376452" cy="3378560"/>
          </a:xfrm>
        </p:spPr>
        <p:txBody>
          <a:bodyPr>
            <a:normAutofit/>
          </a:bodyPr>
          <a:lstStyle/>
          <a:p>
            <a:pPr marL="0" indent="0" algn="just">
              <a:buNone/>
            </a:pPr>
            <a:r>
              <a:rPr lang="en-AU" sz="1800" dirty="0">
                <a:solidFill>
                  <a:srgbClr val="0070C0"/>
                </a:solidFill>
              </a:rPr>
              <a:t>Other key components of case planning for children and young people (cont.)</a:t>
            </a:r>
          </a:p>
          <a:p>
            <a:pPr marL="179388" indent="-179388" algn="just"/>
            <a:endParaRPr lang="en-GB" sz="1600" dirty="0">
              <a:solidFill>
                <a:srgbClr val="0070C0"/>
              </a:solidFill>
              <a:sym typeface="Wingdings" panose="05000000000000000000" pitchFamily="2" charset="2"/>
            </a:endParaRPr>
          </a:p>
          <a:p>
            <a:pPr marL="179388" indent="-179388" algn="just"/>
            <a:r>
              <a:rPr lang="en-GB" sz="1600" dirty="0">
                <a:solidFill>
                  <a:srgbClr val="0070C0"/>
                </a:solidFill>
                <a:sym typeface="Wingdings" panose="05000000000000000000" pitchFamily="2" charset="2"/>
              </a:rPr>
              <a:t>Child Health Passport </a:t>
            </a:r>
          </a:p>
          <a:p>
            <a:pPr marL="579438" lvl="1" indent="-179388" algn="just"/>
            <a:r>
              <a:rPr lang="en-GB" sz="1600" dirty="0">
                <a:sym typeface="Wingdings" panose="05000000000000000000" pitchFamily="2" charset="2"/>
              </a:rPr>
              <a:t>The child health passport is a folder containing the child's health information that Child Safety provides to a carer to assist them in meeting the child's day-to-day health needs. </a:t>
            </a: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r>
              <a:rPr lang="en-GB" sz="1600" dirty="0">
                <a:solidFill>
                  <a:srgbClr val="0070C0"/>
                </a:solidFill>
                <a:sym typeface="Wingdings" panose="05000000000000000000" pitchFamily="2" charset="2"/>
              </a:rPr>
              <a:t>Family Contact</a:t>
            </a:r>
            <a:r>
              <a:rPr lang="en-GB" sz="1600" dirty="0">
                <a:sym typeface="Wingdings" panose="05000000000000000000" pitchFamily="2" charset="2"/>
              </a:rPr>
              <a:t> </a:t>
            </a:r>
          </a:p>
          <a:p>
            <a:pPr marL="579438" lvl="1" indent="-179388" algn="just"/>
            <a:r>
              <a:rPr lang="en-GB" sz="1600" dirty="0">
                <a:sym typeface="Wingdings" panose="05000000000000000000" pitchFamily="2" charset="2"/>
              </a:rPr>
              <a:t>Family contact may include contact between the child and their siblings, parents, extended family, community members, people of cultural or ethnic significance and other people of significance in the child's life.</a:t>
            </a:r>
            <a:endParaRPr lang="en-AU" sz="1600" dirty="0"/>
          </a:p>
          <a:p>
            <a:endParaRPr lang="en-AU" sz="1100" dirty="0"/>
          </a:p>
        </p:txBody>
      </p:sp>
      <p:sp>
        <p:nvSpPr>
          <p:cNvPr id="4" name="Title 1">
            <a:extLst>
              <a:ext uri="{FF2B5EF4-FFF2-40B4-BE49-F238E27FC236}">
                <a16:creationId xmlns:a16="http://schemas.microsoft.com/office/drawing/2014/main" id="{2DF7DFFD-B0C5-4BBC-86DB-BD66CC58AD4A}"/>
              </a:ext>
            </a:extLst>
          </p:cNvPr>
          <p:cNvSpPr>
            <a:spLocks noGrp="1"/>
          </p:cNvSpPr>
          <p:nvPr>
            <p:ph type="title"/>
          </p:nvPr>
        </p:nvSpPr>
        <p:spPr>
          <a:xfrm>
            <a:off x="815009" y="735012"/>
            <a:ext cx="3268766" cy="553412"/>
          </a:xfrm>
        </p:spPr>
        <p:txBody>
          <a:bodyPr>
            <a:normAutofit/>
          </a:bodyPr>
          <a:lstStyle/>
          <a:p>
            <a:pPr algn="l"/>
            <a:r>
              <a:rPr lang="en-AU" sz="2800" b="1" dirty="0"/>
              <a:t>Case Planning</a:t>
            </a:r>
          </a:p>
        </p:txBody>
      </p:sp>
    </p:spTree>
    <p:extLst>
      <p:ext uri="{BB962C8B-B14F-4D97-AF65-F5344CB8AC3E}">
        <p14:creationId xmlns:p14="http://schemas.microsoft.com/office/powerpoint/2010/main" val="2824394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EFA5CF1-E5DF-449A-A08E-109F03822242}"/>
              </a:ext>
            </a:extLst>
          </p:cNvPr>
          <p:cNvSpPr>
            <a:spLocks noGrp="1"/>
          </p:cNvSpPr>
          <p:nvPr>
            <p:ph idx="1"/>
          </p:nvPr>
        </p:nvSpPr>
        <p:spPr>
          <a:xfrm>
            <a:off x="2115999" y="4944717"/>
            <a:ext cx="7496175" cy="1143000"/>
          </a:xfrm>
        </p:spPr>
        <p:txBody>
          <a:bodyPr>
            <a:normAutofit/>
          </a:bodyPr>
          <a:lstStyle/>
          <a:p>
            <a:pPr>
              <a:buFont typeface="Wingdings" panose="05000000000000000000" pitchFamily="2" charset="2"/>
              <a:buChar char="Ø"/>
            </a:pPr>
            <a:r>
              <a:rPr lang="en-AU" sz="1800" dirty="0">
                <a:solidFill>
                  <a:srgbClr val="0070C0"/>
                </a:solidFill>
              </a:rPr>
              <a:t>In what ways could you as a carer ensure that children and young people remain connected with their families and communities while they are in your care?</a:t>
            </a:r>
          </a:p>
        </p:txBody>
      </p:sp>
      <p:sp>
        <p:nvSpPr>
          <p:cNvPr id="4" name="Title 1">
            <a:extLst>
              <a:ext uri="{FF2B5EF4-FFF2-40B4-BE49-F238E27FC236}">
                <a16:creationId xmlns:a16="http://schemas.microsoft.com/office/drawing/2014/main" id="{BBAD3570-03B0-49C3-97F4-14322A066744}"/>
              </a:ext>
            </a:extLst>
          </p:cNvPr>
          <p:cNvSpPr>
            <a:spLocks noGrp="1"/>
          </p:cNvSpPr>
          <p:nvPr>
            <p:ph type="title"/>
          </p:nvPr>
        </p:nvSpPr>
        <p:spPr>
          <a:xfrm>
            <a:off x="822258" y="698244"/>
            <a:ext cx="2859157" cy="589572"/>
          </a:xfrm>
        </p:spPr>
        <p:txBody>
          <a:bodyPr>
            <a:normAutofit/>
          </a:bodyPr>
          <a:lstStyle/>
          <a:p>
            <a:pPr algn="l"/>
            <a:r>
              <a:rPr lang="en-AU" sz="2800" b="1" dirty="0"/>
              <a:t>Case Planning</a:t>
            </a:r>
          </a:p>
        </p:txBody>
      </p:sp>
      <p:pic>
        <p:nvPicPr>
          <p:cNvPr id="6" name="Picture 5" descr="Text&#10;&#10;Description automatically generated">
            <a:extLst>
              <a:ext uri="{FF2B5EF4-FFF2-40B4-BE49-F238E27FC236}">
                <a16:creationId xmlns:a16="http://schemas.microsoft.com/office/drawing/2014/main" id="{170D46F8-A411-4C75-954C-5B705380D4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2477" y="2256232"/>
            <a:ext cx="4390862" cy="2634517"/>
          </a:xfrm>
          <a:prstGeom prst="rect">
            <a:avLst/>
          </a:prstGeom>
        </p:spPr>
      </p:pic>
    </p:spTree>
    <p:extLst>
      <p:ext uri="{BB962C8B-B14F-4D97-AF65-F5344CB8AC3E}">
        <p14:creationId xmlns:p14="http://schemas.microsoft.com/office/powerpoint/2010/main" val="311610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127414F-E515-4D87-8ECE-B0D16A436184}"/>
              </a:ext>
            </a:extLst>
          </p:cNvPr>
          <p:cNvSpPr>
            <a:spLocks noGrp="1"/>
          </p:cNvSpPr>
          <p:nvPr>
            <p:ph type="title"/>
          </p:nvPr>
        </p:nvSpPr>
        <p:spPr>
          <a:xfrm>
            <a:off x="815009" y="806518"/>
            <a:ext cx="3160643" cy="494058"/>
          </a:xfrm>
        </p:spPr>
        <p:txBody>
          <a:bodyPr>
            <a:noAutofit/>
          </a:bodyPr>
          <a:lstStyle/>
          <a:p>
            <a:pPr algn="l"/>
            <a:r>
              <a:rPr lang="en-AU" sz="2800" b="1" dirty="0"/>
              <a:t>Decision Making</a:t>
            </a:r>
          </a:p>
        </p:txBody>
      </p:sp>
      <p:sp>
        <p:nvSpPr>
          <p:cNvPr id="4" name="Content Placeholder 2">
            <a:extLst>
              <a:ext uri="{FF2B5EF4-FFF2-40B4-BE49-F238E27FC236}">
                <a16:creationId xmlns:a16="http://schemas.microsoft.com/office/drawing/2014/main" id="{2A9451CC-167A-456D-A4B3-CBB04CB6A02A}"/>
              </a:ext>
            </a:extLst>
          </p:cNvPr>
          <p:cNvSpPr>
            <a:spLocks noGrp="1"/>
          </p:cNvSpPr>
          <p:nvPr>
            <p:ph idx="1"/>
          </p:nvPr>
        </p:nvSpPr>
        <p:spPr>
          <a:xfrm>
            <a:off x="815009" y="1823006"/>
            <a:ext cx="10217426" cy="4199709"/>
          </a:xfrm>
        </p:spPr>
        <p:txBody>
          <a:bodyPr>
            <a:normAutofit/>
          </a:bodyPr>
          <a:lstStyle/>
          <a:p>
            <a:pPr marL="0" indent="0">
              <a:buNone/>
            </a:pPr>
            <a:r>
              <a:rPr lang="en-AU" sz="1800" dirty="0"/>
              <a:t>Depending on the intervention type, decisions for the child or young person may be made by:</a:t>
            </a:r>
          </a:p>
          <a:p>
            <a:pPr marL="542925"/>
            <a:r>
              <a:rPr lang="en-AU" sz="1600" dirty="0"/>
              <a:t>The child or young person’s parents</a:t>
            </a:r>
          </a:p>
          <a:p>
            <a:pPr marL="542925"/>
            <a:r>
              <a:rPr lang="en-AU" sz="1600" dirty="0"/>
              <a:t>Child Safety staff</a:t>
            </a:r>
          </a:p>
          <a:p>
            <a:pPr marL="542925"/>
            <a:r>
              <a:rPr lang="en-AU" sz="1600" dirty="0"/>
              <a:t>The carer</a:t>
            </a:r>
          </a:p>
          <a:p>
            <a:pPr marL="542925"/>
            <a:endParaRPr lang="en-AU" sz="1600" dirty="0"/>
          </a:p>
          <a:p>
            <a:pPr marL="0" indent="0">
              <a:buNone/>
            </a:pPr>
            <a:r>
              <a:rPr lang="en-AU" sz="1800" dirty="0"/>
              <a:t>There are a range of different factors that influence who has the responsibility in making decisions for a child or young person in care, these include:</a:t>
            </a:r>
          </a:p>
          <a:p>
            <a:pPr marL="542925"/>
            <a:r>
              <a:rPr lang="en-AU" sz="1600" dirty="0"/>
              <a:t>Who has legal guardianship of the child or young person, i.e. what type of intervention the child or young person subject to i.e. </a:t>
            </a:r>
            <a:r>
              <a:rPr lang="en-AU" sz="1600" i="1" dirty="0"/>
              <a:t>custody </a:t>
            </a:r>
            <a:r>
              <a:rPr lang="en-AU" sz="1600" dirty="0"/>
              <a:t>or </a:t>
            </a:r>
            <a:r>
              <a:rPr lang="en-AU" sz="1600" i="1" dirty="0"/>
              <a:t>guardianship</a:t>
            </a:r>
          </a:p>
          <a:p>
            <a:pPr marL="542925"/>
            <a:r>
              <a:rPr lang="en-AU" sz="1600" dirty="0"/>
              <a:t>The authority that places the child or young person in the care of a carer</a:t>
            </a:r>
          </a:p>
          <a:p>
            <a:pPr marL="542925"/>
            <a:r>
              <a:rPr lang="en-AU" sz="1600" dirty="0"/>
              <a:t>If Child Safety has guardianship, who is the delegated officer to make the decision</a:t>
            </a:r>
          </a:p>
          <a:p>
            <a:pPr marL="200025" indent="0">
              <a:buNone/>
            </a:pPr>
            <a:endParaRPr lang="en-AU" sz="1600" dirty="0"/>
          </a:p>
          <a:p>
            <a:pPr marL="0" indent="0">
              <a:buNone/>
            </a:pPr>
            <a:endParaRPr lang="en-AU" sz="800" dirty="0"/>
          </a:p>
          <a:p>
            <a:pPr marL="0" indent="0">
              <a:buNone/>
            </a:pPr>
            <a:endParaRPr lang="en-AU" sz="1800" dirty="0"/>
          </a:p>
        </p:txBody>
      </p:sp>
    </p:spTree>
    <p:extLst>
      <p:ext uri="{BB962C8B-B14F-4D97-AF65-F5344CB8AC3E}">
        <p14:creationId xmlns:p14="http://schemas.microsoft.com/office/powerpoint/2010/main" val="190236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647661" y="272332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AFEA711-1459-4A12-8286-6947B151518F}"/>
              </a:ext>
            </a:extLst>
          </p:cNvPr>
          <p:cNvSpPr/>
          <p:nvPr/>
        </p:nvSpPr>
        <p:spPr>
          <a:xfrm>
            <a:off x="4711223" y="1570384"/>
            <a:ext cx="2769551"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D931B863-5473-4C11-A326-70F26B3B80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20129" y="3220279"/>
            <a:ext cx="3351741" cy="2461435"/>
          </a:xfrm>
          <a:prstGeom prst="rect">
            <a:avLst/>
          </a:prstGeom>
        </p:spPr>
      </p:pic>
    </p:spTree>
    <p:extLst>
      <p:ext uri="{BB962C8B-B14F-4D97-AF65-F5344CB8AC3E}">
        <p14:creationId xmlns:p14="http://schemas.microsoft.com/office/powerpoint/2010/main" val="3684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96AA1947-AF68-4777-B055-B698CA2AF51C}"/>
              </a:ext>
            </a:extLst>
          </p:cNvPr>
          <p:cNvSpPr>
            <a:spLocks noGrp="1"/>
          </p:cNvSpPr>
          <p:nvPr>
            <p:ph type="title"/>
          </p:nvPr>
        </p:nvSpPr>
        <p:spPr>
          <a:xfrm>
            <a:off x="815009" y="727568"/>
            <a:ext cx="3248025" cy="540372"/>
          </a:xfrm>
        </p:spPr>
        <p:txBody>
          <a:bodyPr>
            <a:normAutofit/>
          </a:bodyPr>
          <a:lstStyle/>
          <a:p>
            <a:pPr algn="l"/>
            <a:r>
              <a:rPr lang="en-AU" sz="2800" b="1" dirty="0"/>
              <a:t>Decision Making</a:t>
            </a:r>
          </a:p>
        </p:txBody>
      </p:sp>
      <p:sp>
        <p:nvSpPr>
          <p:cNvPr id="4" name="Content Placeholder 2">
            <a:extLst>
              <a:ext uri="{FF2B5EF4-FFF2-40B4-BE49-F238E27FC236}">
                <a16:creationId xmlns:a16="http://schemas.microsoft.com/office/drawing/2014/main" id="{5317B86D-1F6A-4E15-A44D-8B6A3B10E682}"/>
              </a:ext>
            </a:extLst>
          </p:cNvPr>
          <p:cNvSpPr>
            <a:spLocks noGrp="1"/>
          </p:cNvSpPr>
          <p:nvPr>
            <p:ph idx="1"/>
          </p:nvPr>
        </p:nvSpPr>
        <p:spPr>
          <a:xfrm>
            <a:off x="882926" y="1803540"/>
            <a:ext cx="10426148" cy="3798738"/>
          </a:xfrm>
        </p:spPr>
        <p:txBody>
          <a:bodyPr>
            <a:normAutofit/>
          </a:bodyPr>
          <a:lstStyle/>
          <a:p>
            <a:pPr marL="0" indent="0">
              <a:buNone/>
            </a:pPr>
            <a:r>
              <a:rPr lang="en-AU" sz="2000" dirty="0">
                <a:solidFill>
                  <a:srgbClr val="0070C0"/>
                </a:solidFill>
              </a:rPr>
              <a:t>Family-led Decision Making (FLMD) </a:t>
            </a:r>
            <a:r>
              <a:rPr lang="en-AU" sz="1800" dirty="0">
                <a:solidFill>
                  <a:srgbClr val="0070C0"/>
                </a:solidFill>
              </a:rPr>
              <a:t>for Aboriginal and Torres Strait Islander families</a:t>
            </a:r>
            <a:endParaRPr lang="en-AU" sz="2000" dirty="0">
              <a:solidFill>
                <a:srgbClr val="0070C0"/>
              </a:solidFill>
            </a:endParaRPr>
          </a:p>
          <a:p>
            <a:pPr marL="0" indent="0">
              <a:buNone/>
            </a:pPr>
            <a:endParaRPr lang="en-AU" sz="1100" dirty="0">
              <a:solidFill>
                <a:srgbClr val="0070C0"/>
              </a:solidFill>
            </a:endParaRPr>
          </a:p>
          <a:p>
            <a:pPr marL="0" indent="0">
              <a:buNone/>
            </a:pPr>
            <a:r>
              <a:rPr lang="en-AU" sz="1800" dirty="0"/>
              <a:t>The practice of Family-led decision making ensures the parents/family of the child or young person is supported in taking the lead to make decisions, plan and take action to meet the safety, belonging and wellbeing needs of the child or young person.</a:t>
            </a:r>
          </a:p>
          <a:p>
            <a:pPr marL="0" indent="0">
              <a:buNone/>
            </a:pPr>
            <a:endParaRPr lang="en-AU" sz="1800" dirty="0"/>
          </a:p>
          <a:p>
            <a:pPr marL="0" indent="0">
              <a:buNone/>
            </a:pPr>
            <a:r>
              <a:rPr lang="en-AU" sz="1800" dirty="0"/>
              <a:t>The importance of family-led decision making reminds us that:</a:t>
            </a:r>
          </a:p>
          <a:p>
            <a:pPr lvl="1"/>
            <a:r>
              <a:rPr lang="en-AU" sz="1800" dirty="0"/>
              <a:t>Families are the experts in their own lives, and family choice and self-determination is essential</a:t>
            </a:r>
          </a:p>
          <a:p>
            <a:pPr lvl="1"/>
            <a:r>
              <a:rPr lang="en-AU" sz="1800" dirty="0"/>
              <a:t>Given opportunity and support, families can develop plans to resolve danger and reduce the risk to meet the care and protective needs of their children.</a:t>
            </a:r>
          </a:p>
          <a:p>
            <a:pPr lvl="1"/>
            <a:endParaRPr lang="en-AU" sz="1400" dirty="0"/>
          </a:p>
          <a:p>
            <a:pPr lvl="1"/>
            <a:endParaRPr lang="en-AU" sz="1400" dirty="0"/>
          </a:p>
        </p:txBody>
      </p:sp>
    </p:spTree>
    <p:extLst>
      <p:ext uri="{BB962C8B-B14F-4D97-AF65-F5344CB8AC3E}">
        <p14:creationId xmlns:p14="http://schemas.microsoft.com/office/powerpoint/2010/main" val="453801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70BD3628-74AA-47B7-9BC7-75F5A0E38D1D}"/>
              </a:ext>
            </a:extLst>
          </p:cNvPr>
          <p:cNvSpPr>
            <a:spLocks noGrp="1"/>
          </p:cNvSpPr>
          <p:nvPr>
            <p:ph type="title"/>
          </p:nvPr>
        </p:nvSpPr>
        <p:spPr>
          <a:xfrm>
            <a:off x="815009" y="646045"/>
            <a:ext cx="3647660" cy="585993"/>
          </a:xfrm>
        </p:spPr>
        <p:txBody>
          <a:bodyPr>
            <a:normAutofit/>
          </a:bodyPr>
          <a:lstStyle/>
          <a:p>
            <a:pPr algn="l"/>
            <a:r>
              <a:rPr lang="en-AU" sz="2800" b="1" dirty="0"/>
              <a:t>Decision</a:t>
            </a:r>
            <a:r>
              <a:rPr lang="en-AU" sz="3200" b="1" dirty="0"/>
              <a:t> </a:t>
            </a:r>
            <a:r>
              <a:rPr lang="en-AU" sz="2800" b="1" dirty="0"/>
              <a:t>Making</a:t>
            </a:r>
            <a:endParaRPr lang="en-AU" sz="3200" b="1" dirty="0"/>
          </a:p>
        </p:txBody>
      </p:sp>
      <p:sp>
        <p:nvSpPr>
          <p:cNvPr id="4" name="Content Placeholder 2">
            <a:extLst>
              <a:ext uri="{FF2B5EF4-FFF2-40B4-BE49-F238E27FC236}">
                <a16:creationId xmlns:a16="http://schemas.microsoft.com/office/drawing/2014/main" id="{6702ABB4-7600-4AF6-934F-E746B0777F18}"/>
              </a:ext>
            </a:extLst>
          </p:cNvPr>
          <p:cNvSpPr>
            <a:spLocks noGrp="1"/>
          </p:cNvSpPr>
          <p:nvPr>
            <p:ph idx="1"/>
          </p:nvPr>
        </p:nvSpPr>
        <p:spPr>
          <a:xfrm>
            <a:off x="944217" y="1606379"/>
            <a:ext cx="10535479" cy="4784897"/>
          </a:xfrm>
        </p:spPr>
        <p:txBody>
          <a:bodyPr>
            <a:normAutofit lnSpcReduction="10000"/>
          </a:bodyPr>
          <a:lstStyle/>
          <a:p>
            <a:pPr marL="0" indent="0">
              <a:buNone/>
            </a:pPr>
            <a:r>
              <a:rPr lang="en-AU" sz="1800" dirty="0">
                <a:solidFill>
                  <a:srgbClr val="0070C0"/>
                </a:solidFill>
              </a:rPr>
              <a:t>Everyday care decisions – </a:t>
            </a:r>
            <a:r>
              <a:rPr lang="en-AU" sz="1800" i="1" dirty="0">
                <a:solidFill>
                  <a:srgbClr val="0070C0"/>
                </a:solidFill>
              </a:rPr>
              <a:t>custody matters</a:t>
            </a:r>
          </a:p>
          <a:p>
            <a:pPr marL="0" indent="0">
              <a:buNone/>
            </a:pPr>
            <a:endParaRPr lang="en-AU" sz="1050" i="1" dirty="0">
              <a:solidFill>
                <a:srgbClr val="0070C0"/>
              </a:solidFill>
            </a:endParaRPr>
          </a:p>
          <a:p>
            <a:pPr marL="0" indent="0">
              <a:buNone/>
            </a:pPr>
            <a:r>
              <a:rPr lang="en-AU" sz="1600" dirty="0"/>
              <a:t>A carer is responsible for making daily care decisions for a child or young person and should act as any reasonable parent would, whilst also listening to and taking into account the child or young person’s views and wishes (where age appropriate).  </a:t>
            </a:r>
          </a:p>
          <a:p>
            <a:pPr marL="0" indent="0">
              <a:buNone/>
            </a:pPr>
            <a:endParaRPr lang="en-AU" sz="1000" dirty="0"/>
          </a:p>
          <a:p>
            <a:pPr marL="0" indent="0">
              <a:buNone/>
            </a:pPr>
            <a:r>
              <a:rPr lang="en-AU" sz="1600" dirty="0"/>
              <a:t>If you are unsure about a decision, or a child or young person is new into your care, you can talk with their CSO as not all decisions are straight forward.</a:t>
            </a:r>
          </a:p>
          <a:p>
            <a:pPr marL="0" indent="0">
              <a:buNone/>
            </a:pPr>
            <a:endParaRPr lang="en-AU" sz="1000" dirty="0"/>
          </a:p>
          <a:p>
            <a:pPr marL="0" indent="0">
              <a:buNone/>
            </a:pPr>
            <a:r>
              <a:rPr lang="en-AU" sz="1600" dirty="0"/>
              <a:t>Daily care decisions can include:</a:t>
            </a:r>
          </a:p>
          <a:p>
            <a:pPr marL="571500" lvl="1" indent="-171450"/>
            <a:r>
              <a:rPr lang="en-AU" sz="1500" dirty="0"/>
              <a:t>Household routines, rules and expectations</a:t>
            </a:r>
          </a:p>
          <a:p>
            <a:pPr marL="571500" lvl="1" indent="-171450"/>
            <a:r>
              <a:rPr lang="en-AU" sz="1500" dirty="0"/>
              <a:t>The child or young person’s appearance, such as:</a:t>
            </a:r>
          </a:p>
          <a:p>
            <a:pPr marL="971550" lvl="2" indent="-171450"/>
            <a:r>
              <a:rPr lang="en-AU" sz="1400" i="1" dirty="0"/>
              <a:t>Clothing, grooming and hygiene, haircuts - except for first hairs cuts as for some families hair cuts can have cultural or religious significance</a:t>
            </a:r>
          </a:p>
          <a:p>
            <a:pPr marL="571500" lvl="1" indent="-171450"/>
            <a:r>
              <a:rPr lang="en-AU" sz="1500" dirty="0"/>
              <a:t>Variations to school routine</a:t>
            </a:r>
          </a:p>
          <a:p>
            <a:pPr marL="571500" lvl="1" indent="-171450"/>
            <a:r>
              <a:rPr lang="en-AU" sz="1500" dirty="0"/>
              <a:t>Daily travel arrangements</a:t>
            </a:r>
          </a:p>
          <a:p>
            <a:pPr marL="571500" lvl="1" indent="-171450"/>
            <a:r>
              <a:rPr lang="en-AU" sz="1500" dirty="0"/>
              <a:t>Providing pocket money</a:t>
            </a:r>
          </a:p>
          <a:p>
            <a:pPr marL="571500" lvl="1" indent="-171450"/>
            <a:r>
              <a:rPr lang="en-AU" sz="1500" dirty="0"/>
              <a:t>Accompanying you on outings and social events when it doesn’t impact family contact</a:t>
            </a:r>
          </a:p>
          <a:p>
            <a:pPr marL="571500" lvl="1" indent="-171450"/>
            <a:r>
              <a:rPr lang="en-AU" sz="1500" dirty="0"/>
              <a:t>Arranging for the child or young person and their friends to visit each other</a:t>
            </a:r>
          </a:p>
          <a:p>
            <a:endParaRPr lang="en-AU" dirty="0"/>
          </a:p>
        </p:txBody>
      </p:sp>
    </p:spTree>
    <p:extLst>
      <p:ext uri="{BB962C8B-B14F-4D97-AF65-F5344CB8AC3E}">
        <p14:creationId xmlns:p14="http://schemas.microsoft.com/office/powerpoint/2010/main" val="85753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1E75517-B229-4A78-824D-28FA42808485}"/>
              </a:ext>
            </a:extLst>
          </p:cNvPr>
          <p:cNvSpPr>
            <a:spLocks noGrp="1"/>
          </p:cNvSpPr>
          <p:nvPr>
            <p:ph idx="1"/>
          </p:nvPr>
        </p:nvSpPr>
        <p:spPr>
          <a:xfrm>
            <a:off x="674738" y="1911615"/>
            <a:ext cx="5329619" cy="3335303"/>
          </a:xfrm>
        </p:spPr>
        <p:txBody>
          <a:bodyPr>
            <a:normAutofit/>
          </a:bodyPr>
          <a:lstStyle/>
          <a:p>
            <a:pPr marL="0" indent="0">
              <a:buNone/>
            </a:pPr>
            <a:r>
              <a:rPr lang="en-GB" sz="1800" dirty="0">
                <a:solidFill>
                  <a:srgbClr val="0070C0"/>
                </a:solidFill>
              </a:rPr>
              <a:t>Everyday care decisions – </a:t>
            </a:r>
            <a:r>
              <a:rPr lang="en-GB" sz="1800" i="1" dirty="0">
                <a:solidFill>
                  <a:srgbClr val="0070C0"/>
                </a:solidFill>
              </a:rPr>
              <a:t>custody matters </a:t>
            </a:r>
            <a:r>
              <a:rPr lang="en-GB" sz="1800" dirty="0">
                <a:solidFill>
                  <a:srgbClr val="0070C0"/>
                </a:solidFill>
              </a:rPr>
              <a:t>(cont.)</a:t>
            </a:r>
          </a:p>
          <a:p>
            <a:pPr marL="0" indent="0">
              <a:buNone/>
            </a:pPr>
            <a:endParaRPr lang="en-GB" sz="800" dirty="0">
              <a:solidFill>
                <a:srgbClr val="0070C0"/>
              </a:solidFill>
            </a:endParaRPr>
          </a:p>
          <a:p>
            <a:pPr marL="0" indent="0">
              <a:buNone/>
            </a:pPr>
            <a:r>
              <a:rPr lang="en-GB" sz="1600" dirty="0">
                <a:solidFill>
                  <a:srgbClr val="0070C0"/>
                </a:solidFill>
              </a:rPr>
              <a:t>Medical </a:t>
            </a:r>
          </a:p>
          <a:p>
            <a:pPr marL="0" indent="0">
              <a:buNone/>
            </a:pPr>
            <a:r>
              <a:rPr lang="en-GB" sz="1400" dirty="0"/>
              <a:t>Decision making – </a:t>
            </a:r>
            <a:r>
              <a:rPr lang="en-GB" sz="1400" i="1" dirty="0"/>
              <a:t>Information for Carers resource </a:t>
            </a:r>
            <a:r>
              <a:rPr lang="en-GB" sz="1400" dirty="0"/>
              <a:t>- located at the link below or scan the QR code at the bottom</a:t>
            </a:r>
          </a:p>
          <a:p>
            <a:pPr marL="0" indent="0">
              <a:buNone/>
            </a:pPr>
            <a:endParaRPr lang="en-GB" sz="900" dirty="0">
              <a:solidFill>
                <a:srgbClr val="0070C0"/>
              </a:solidFill>
            </a:endParaRPr>
          </a:p>
          <a:p>
            <a:pPr marL="0" indent="0">
              <a:buNone/>
            </a:pPr>
            <a:r>
              <a:rPr lang="en-GB" sz="1400" dirty="0">
                <a:hlinkClick r:id="rId2"/>
              </a:rPr>
              <a:t>Decisions you can make | Community support | Queensland Government (www.qld.gov.au)</a:t>
            </a:r>
            <a:endParaRPr lang="en-GB" sz="1400" dirty="0">
              <a:solidFill>
                <a:srgbClr val="0070C0"/>
              </a:solidFill>
            </a:endParaRPr>
          </a:p>
          <a:p>
            <a:pPr marL="0" indent="0">
              <a:buNone/>
            </a:pPr>
            <a:endParaRPr lang="en-GB" sz="1100" dirty="0">
              <a:solidFill>
                <a:srgbClr val="0070C0"/>
              </a:solidFill>
            </a:endParaRPr>
          </a:p>
          <a:p>
            <a:pPr marL="0" indent="0">
              <a:buNone/>
            </a:pPr>
            <a:r>
              <a:rPr lang="en-GB" sz="2000" dirty="0">
                <a:solidFill>
                  <a:srgbClr val="FF0000"/>
                </a:solidFill>
              </a:rPr>
              <a:t>*</a:t>
            </a:r>
            <a:r>
              <a:rPr lang="en-GB" sz="1400" dirty="0">
                <a:solidFill>
                  <a:srgbClr val="FF0000"/>
                </a:solidFill>
              </a:rPr>
              <a:t> </a:t>
            </a:r>
            <a:r>
              <a:rPr lang="en-GB" sz="1400" i="1" dirty="0"/>
              <a:t>This relates to medication for the continuation of established conditions and does not include prescribed psychotropic medications which can only be consented to by the child’s guardian.</a:t>
            </a:r>
          </a:p>
          <a:p>
            <a:pPr marL="0" indent="0">
              <a:buNone/>
            </a:pPr>
            <a:endParaRPr lang="en-AU" sz="2800" dirty="0"/>
          </a:p>
        </p:txBody>
      </p:sp>
      <p:sp>
        <p:nvSpPr>
          <p:cNvPr id="4" name="Title 1">
            <a:extLst>
              <a:ext uri="{FF2B5EF4-FFF2-40B4-BE49-F238E27FC236}">
                <a16:creationId xmlns:a16="http://schemas.microsoft.com/office/drawing/2014/main" id="{E01D73CF-CF53-46F3-B788-FBF9038D430F}"/>
              </a:ext>
            </a:extLst>
          </p:cNvPr>
          <p:cNvSpPr>
            <a:spLocks noGrp="1"/>
          </p:cNvSpPr>
          <p:nvPr>
            <p:ph type="title"/>
          </p:nvPr>
        </p:nvSpPr>
        <p:spPr>
          <a:xfrm>
            <a:off x="854473" y="724580"/>
            <a:ext cx="3153013" cy="574819"/>
          </a:xfrm>
        </p:spPr>
        <p:txBody>
          <a:bodyPr>
            <a:normAutofit/>
          </a:bodyPr>
          <a:lstStyle/>
          <a:p>
            <a:pPr algn="l"/>
            <a:r>
              <a:rPr lang="en-AU" sz="2800" b="1" dirty="0"/>
              <a:t>Decision Making</a:t>
            </a:r>
          </a:p>
        </p:txBody>
      </p:sp>
      <p:pic>
        <p:nvPicPr>
          <p:cNvPr id="6" name="Picture 5">
            <a:extLst>
              <a:ext uri="{FF2B5EF4-FFF2-40B4-BE49-F238E27FC236}">
                <a16:creationId xmlns:a16="http://schemas.microsoft.com/office/drawing/2014/main" id="{8A13CF53-6B0C-4739-BA74-767B3FDD6021}"/>
              </a:ext>
            </a:extLst>
          </p:cNvPr>
          <p:cNvPicPr>
            <a:picLocks noChangeAspect="1"/>
          </p:cNvPicPr>
          <p:nvPr/>
        </p:nvPicPr>
        <p:blipFill>
          <a:blip r:embed="rId3"/>
          <a:stretch>
            <a:fillRect/>
          </a:stretch>
        </p:blipFill>
        <p:spPr>
          <a:xfrm>
            <a:off x="6327915" y="365133"/>
            <a:ext cx="5106926" cy="564083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A98C6D0D-5B26-4663-BA5D-ADE7A8AFFBCB}"/>
              </a:ext>
            </a:extLst>
          </p:cNvPr>
          <p:cNvPicPr>
            <a:picLocks noChangeAspect="1"/>
          </p:cNvPicPr>
          <p:nvPr/>
        </p:nvPicPr>
        <p:blipFill>
          <a:blip r:embed="rId4"/>
          <a:stretch>
            <a:fillRect/>
          </a:stretch>
        </p:blipFill>
        <p:spPr>
          <a:xfrm>
            <a:off x="1372120" y="5601293"/>
            <a:ext cx="813319" cy="809346"/>
          </a:xfrm>
          <a:prstGeom prst="rect">
            <a:avLst/>
          </a:prstGeom>
        </p:spPr>
      </p:pic>
      <p:sp>
        <p:nvSpPr>
          <p:cNvPr id="8" name="TextBox 7">
            <a:extLst>
              <a:ext uri="{FF2B5EF4-FFF2-40B4-BE49-F238E27FC236}">
                <a16:creationId xmlns:a16="http://schemas.microsoft.com/office/drawing/2014/main" id="{BD9D3201-E4A2-4519-A005-7C4E32B13F40}"/>
              </a:ext>
            </a:extLst>
          </p:cNvPr>
          <p:cNvSpPr txBox="1"/>
          <p:nvPr/>
        </p:nvSpPr>
        <p:spPr>
          <a:xfrm>
            <a:off x="2252270" y="5707096"/>
            <a:ext cx="2174553" cy="553998"/>
          </a:xfrm>
          <a:prstGeom prst="rect">
            <a:avLst/>
          </a:prstGeom>
          <a:noFill/>
        </p:spPr>
        <p:txBody>
          <a:bodyPr wrap="square" rtlCol="0">
            <a:spAutoFit/>
          </a:bodyPr>
          <a:lstStyle/>
          <a:p>
            <a:pPr algn="ctr"/>
            <a:r>
              <a:rPr lang="en-AU" sz="1600" dirty="0">
                <a:solidFill>
                  <a:srgbClr val="0070C0"/>
                </a:solidFill>
              </a:rPr>
              <a:t>Decisions you can make </a:t>
            </a:r>
          </a:p>
          <a:p>
            <a:pPr algn="ctr"/>
            <a:r>
              <a:rPr lang="en-AU" sz="1400" dirty="0">
                <a:solidFill>
                  <a:srgbClr val="0070C0"/>
                </a:solidFill>
              </a:rPr>
              <a:t>QR code</a:t>
            </a:r>
          </a:p>
        </p:txBody>
      </p:sp>
    </p:spTree>
    <p:extLst>
      <p:ext uri="{BB962C8B-B14F-4D97-AF65-F5344CB8AC3E}">
        <p14:creationId xmlns:p14="http://schemas.microsoft.com/office/powerpoint/2010/main" val="62627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80C75DE-3DCF-41AE-928A-D86509D4C8FC}"/>
              </a:ext>
            </a:extLst>
          </p:cNvPr>
          <p:cNvSpPr>
            <a:spLocks noGrp="1"/>
          </p:cNvSpPr>
          <p:nvPr>
            <p:ph idx="1"/>
          </p:nvPr>
        </p:nvSpPr>
        <p:spPr>
          <a:xfrm>
            <a:off x="738439" y="1580889"/>
            <a:ext cx="6172200" cy="1728841"/>
          </a:xfrm>
        </p:spPr>
        <p:txBody>
          <a:bodyPr>
            <a:normAutofit/>
          </a:bodyPr>
          <a:lstStyle/>
          <a:p>
            <a:pPr marL="0" indent="0">
              <a:buNone/>
            </a:pPr>
            <a:r>
              <a:rPr lang="en-GB" sz="2000" dirty="0">
                <a:solidFill>
                  <a:srgbClr val="0070C0"/>
                </a:solidFill>
              </a:rPr>
              <a:t>Everyday care decisions – custody matters (cont.)</a:t>
            </a:r>
          </a:p>
          <a:p>
            <a:pPr marL="0" indent="0">
              <a:buNone/>
            </a:pPr>
            <a:endParaRPr lang="en-GB" sz="1000" dirty="0">
              <a:solidFill>
                <a:srgbClr val="0070C0"/>
              </a:solidFill>
            </a:endParaRPr>
          </a:p>
          <a:p>
            <a:pPr marL="0" indent="0">
              <a:buNone/>
            </a:pPr>
            <a:endParaRPr lang="en-AU" sz="2000" dirty="0">
              <a:solidFill>
                <a:srgbClr val="0070C0"/>
              </a:solidFill>
            </a:endParaRPr>
          </a:p>
          <a:p>
            <a:pPr marL="0" indent="0">
              <a:buNone/>
            </a:pPr>
            <a:endParaRPr lang="en-AU" sz="2000" dirty="0">
              <a:solidFill>
                <a:srgbClr val="0070C0"/>
              </a:solidFill>
            </a:endParaRPr>
          </a:p>
          <a:p>
            <a:pPr marL="0" indent="0">
              <a:buNone/>
            </a:pPr>
            <a:r>
              <a:rPr lang="en-AU" sz="2000" dirty="0">
                <a:solidFill>
                  <a:srgbClr val="0070C0"/>
                </a:solidFill>
              </a:rPr>
              <a:t>Education - </a:t>
            </a:r>
            <a:r>
              <a:rPr lang="en-AU" sz="1600" i="1" dirty="0"/>
              <a:t>Information for Carers Resource</a:t>
            </a:r>
          </a:p>
        </p:txBody>
      </p:sp>
      <p:sp>
        <p:nvSpPr>
          <p:cNvPr id="4" name="Title 1">
            <a:extLst>
              <a:ext uri="{FF2B5EF4-FFF2-40B4-BE49-F238E27FC236}">
                <a16:creationId xmlns:a16="http://schemas.microsoft.com/office/drawing/2014/main" id="{02FCBCCD-8B4E-4D80-9988-D3251203FDF8}"/>
              </a:ext>
            </a:extLst>
          </p:cNvPr>
          <p:cNvSpPr>
            <a:spLocks noGrp="1"/>
          </p:cNvSpPr>
          <p:nvPr>
            <p:ph type="title"/>
          </p:nvPr>
        </p:nvSpPr>
        <p:spPr>
          <a:xfrm>
            <a:off x="815009" y="576386"/>
            <a:ext cx="3363878" cy="716881"/>
          </a:xfrm>
        </p:spPr>
        <p:txBody>
          <a:bodyPr>
            <a:noAutofit/>
          </a:bodyPr>
          <a:lstStyle/>
          <a:p>
            <a:pPr algn="l"/>
            <a:r>
              <a:rPr lang="en-AU" sz="2800" b="1" dirty="0"/>
              <a:t>Decision Making</a:t>
            </a:r>
          </a:p>
        </p:txBody>
      </p:sp>
      <p:pic>
        <p:nvPicPr>
          <p:cNvPr id="6" name="Picture 5">
            <a:extLst>
              <a:ext uri="{FF2B5EF4-FFF2-40B4-BE49-F238E27FC236}">
                <a16:creationId xmlns:a16="http://schemas.microsoft.com/office/drawing/2014/main" id="{5798D5DD-AE7B-4DE7-918F-6DD511BB1ED6}"/>
              </a:ext>
            </a:extLst>
          </p:cNvPr>
          <p:cNvPicPr>
            <a:picLocks noChangeAspect="1"/>
          </p:cNvPicPr>
          <p:nvPr/>
        </p:nvPicPr>
        <p:blipFill>
          <a:blip r:embed="rId2"/>
          <a:stretch>
            <a:fillRect/>
          </a:stretch>
        </p:blipFill>
        <p:spPr>
          <a:xfrm>
            <a:off x="5695122" y="2292808"/>
            <a:ext cx="5844208" cy="36379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146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2C6EA04-D0EB-4F12-96A8-C8D6080B8202}"/>
              </a:ext>
            </a:extLst>
          </p:cNvPr>
          <p:cNvSpPr>
            <a:spLocks noGrp="1"/>
          </p:cNvSpPr>
          <p:nvPr>
            <p:ph type="title"/>
          </p:nvPr>
        </p:nvSpPr>
        <p:spPr>
          <a:xfrm>
            <a:off x="815009" y="626173"/>
            <a:ext cx="8486637" cy="672020"/>
          </a:xfrm>
        </p:spPr>
        <p:txBody>
          <a:bodyPr>
            <a:noAutofit/>
          </a:bodyPr>
          <a:lstStyle/>
          <a:p>
            <a:pPr algn="l"/>
            <a:r>
              <a:rPr lang="en-AU" sz="2800" b="1" dirty="0"/>
              <a:t>Module three: Early days in a care arrangement</a:t>
            </a:r>
          </a:p>
        </p:txBody>
      </p:sp>
      <p:sp>
        <p:nvSpPr>
          <p:cNvPr id="4" name="Content Placeholder 2">
            <a:extLst>
              <a:ext uri="{FF2B5EF4-FFF2-40B4-BE49-F238E27FC236}">
                <a16:creationId xmlns:a16="http://schemas.microsoft.com/office/drawing/2014/main" id="{0F2D086C-00D2-497D-AE74-3D347C573BC0}"/>
              </a:ext>
            </a:extLst>
          </p:cNvPr>
          <p:cNvSpPr>
            <a:spLocks noGrp="1"/>
          </p:cNvSpPr>
          <p:nvPr>
            <p:ph idx="1"/>
          </p:nvPr>
        </p:nvSpPr>
        <p:spPr>
          <a:xfrm>
            <a:off x="1147751" y="1487529"/>
            <a:ext cx="9432672" cy="4762509"/>
          </a:xfrm>
        </p:spPr>
        <p:txBody>
          <a:bodyPr>
            <a:normAutofit/>
          </a:bodyPr>
          <a:lstStyle/>
          <a:p>
            <a:pPr marL="342900" lvl="1" indent="-342900">
              <a:buFont typeface="+mj-lt"/>
              <a:buAutoNum type="arabicPeriod"/>
            </a:pPr>
            <a:r>
              <a:rPr lang="en-AU" sz="1600" dirty="0">
                <a:solidFill>
                  <a:srgbClr val="0070C0"/>
                </a:solidFill>
              </a:rPr>
              <a:t>Accepting a care arrangement – 30 mins</a:t>
            </a:r>
          </a:p>
          <a:p>
            <a:pPr marL="571500" lvl="2" indent="-171450"/>
            <a:r>
              <a:rPr lang="en-AU" sz="1400" dirty="0"/>
              <a:t>Activity</a:t>
            </a:r>
          </a:p>
          <a:p>
            <a:pPr marL="571500" lvl="2" indent="-171450"/>
            <a:r>
              <a:rPr lang="en-AU" sz="1400" dirty="0"/>
              <a:t>What do I need to consider?</a:t>
            </a:r>
          </a:p>
          <a:p>
            <a:pPr marL="400050" lvl="2" indent="0">
              <a:buNone/>
            </a:pPr>
            <a:endParaRPr lang="en-AU" sz="600" dirty="0"/>
          </a:p>
          <a:p>
            <a:pPr marL="342900" lvl="1" indent="-342900">
              <a:buFont typeface="+mj-lt"/>
              <a:buAutoNum type="arabicPeriod"/>
            </a:pPr>
            <a:r>
              <a:rPr lang="en-AU" sz="1600" dirty="0">
                <a:solidFill>
                  <a:srgbClr val="0070C0"/>
                </a:solidFill>
              </a:rPr>
              <a:t>Building Relationships - 40 mins</a:t>
            </a:r>
          </a:p>
          <a:p>
            <a:pPr marL="538163" lvl="2" indent="-179388">
              <a:buFont typeface="Arial" panose="020B0604020202020204" pitchFamily="34" charset="0"/>
              <a:buChar char="•"/>
            </a:pPr>
            <a:r>
              <a:rPr lang="en-AU" sz="1400" dirty="0"/>
              <a:t>How to welcome a child or young person</a:t>
            </a:r>
          </a:p>
          <a:p>
            <a:pPr marL="538163" lvl="2" indent="-179388">
              <a:buFont typeface="Arial" panose="020B0604020202020204" pitchFamily="34" charset="0"/>
              <a:buChar char="•"/>
            </a:pPr>
            <a:r>
              <a:rPr lang="en-AU" sz="1400" dirty="0"/>
              <a:t>Helping a child or young person to settle in</a:t>
            </a:r>
          </a:p>
          <a:p>
            <a:pPr marL="342900" lvl="1" indent="-342900">
              <a:buFont typeface="+mj-lt"/>
              <a:buAutoNum type="arabicPeriod"/>
            </a:pPr>
            <a:endParaRPr lang="en-AU" sz="500" dirty="0">
              <a:solidFill>
                <a:srgbClr val="0070C0"/>
              </a:solidFill>
            </a:endParaRPr>
          </a:p>
          <a:p>
            <a:pPr marL="342900" lvl="1" indent="-342900">
              <a:buFont typeface="+mj-lt"/>
              <a:buAutoNum type="arabicPeriod"/>
            </a:pPr>
            <a:r>
              <a:rPr lang="en-AU" sz="1600" dirty="0">
                <a:solidFill>
                  <a:srgbClr val="0070C0"/>
                </a:solidFill>
              </a:rPr>
              <a:t>Privacy and confidentiality – 30 mins</a:t>
            </a:r>
          </a:p>
          <a:p>
            <a:pPr marL="542925" lvl="2" indent="-184150"/>
            <a:r>
              <a:rPr lang="en-AU" sz="1400" dirty="0"/>
              <a:t>Obligations for carer’s and the children and young people in their care. </a:t>
            </a:r>
          </a:p>
          <a:p>
            <a:pPr marL="542925" lvl="2" indent="-184150"/>
            <a:r>
              <a:rPr lang="en-AU" sz="1400" dirty="0"/>
              <a:t>Maintaining a child or young person’s privacy and confidentiality obligations</a:t>
            </a:r>
          </a:p>
          <a:p>
            <a:pPr marL="542925" lvl="2" indent="-184150"/>
            <a:r>
              <a:rPr lang="en-AU" sz="1400" dirty="0"/>
              <a:t>Use of social media</a:t>
            </a:r>
          </a:p>
          <a:p>
            <a:pPr marL="542925" lvl="2" indent="-184150"/>
            <a:endParaRPr lang="en-AU" sz="500" dirty="0"/>
          </a:p>
          <a:p>
            <a:pPr marL="342900" lvl="1" indent="-342900">
              <a:buAutoNum type="arabicPeriod" startAt="4"/>
            </a:pPr>
            <a:r>
              <a:rPr lang="en-AU" sz="1600" dirty="0">
                <a:solidFill>
                  <a:srgbClr val="0070C0"/>
                </a:solidFill>
              </a:rPr>
              <a:t>Case Planning &amp; Decision Making about how to meet a child or young persons needs – 40</a:t>
            </a:r>
          </a:p>
          <a:p>
            <a:pPr marL="0" lvl="1" indent="0">
              <a:buNone/>
            </a:pPr>
            <a:r>
              <a:rPr lang="en-AU" sz="1600" dirty="0">
                <a:solidFill>
                  <a:srgbClr val="0070C0"/>
                </a:solidFill>
              </a:rPr>
              <a:t>        mins</a:t>
            </a:r>
          </a:p>
          <a:p>
            <a:pPr marL="0" lvl="1" indent="0">
              <a:buNone/>
            </a:pPr>
            <a:endParaRPr lang="en-AU" sz="500" dirty="0">
              <a:solidFill>
                <a:srgbClr val="0070C0"/>
              </a:solidFill>
            </a:endParaRPr>
          </a:p>
          <a:p>
            <a:pPr marL="342900" lvl="1" indent="-342900">
              <a:buFont typeface="+mj-lt"/>
              <a:buAutoNum type="arabicPeriod" startAt="5"/>
            </a:pPr>
            <a:r>
              <a:rPr lang="en-AU" sz="1600" dirty="0">
                <a:solidFill>
                  <a:srgbClr val="0070C0"/>
                </a:solidFill>
              </a:rPr>
              <a:t>Promoting a positive sense of self and identify for a child or young person – 30 mins</a:t>
            </a:r>
          </a:p>
          <a:p>
            <a:pPr marL="0" lvl="1" indent="0">
              <a:buNone/>
            </a:pPr>
            <a:endParaRPr lang="en-AU" sz="700" dirty="0">
              <a:solidFill>
                <a:srgbClr val="0070C0"/>
              </a:solidFill>
            </a:endParaRPr>
          </a:p>
          <a:p>
            <a:pPr marL="342900" lvl="1" indent="-342900">
              <a:buFont typeface="+mj-lt"/>
              <a:buAutoNum type="arabicPeriod" startAt="6"/>
            </a:pPr>
            <a:r>
              <a:rPr lang="en-AU" sz="1600" dirty="0">
                <a:solidFill>
                  <a:srgbClr val="0070C0"/>
                </a:solidFill>
              </a:rPr>
              <a:t>Advocacy for children and young people – 10 mins</a:t>
            </a:r>
          </a:p>
          <a:p>
            <a:pPr marL="538163" lvl="2" indent="-179388"/>
            <a:r>
              <a:rPr lang="en-AU" sz="1400" dirty="0"/>
              <a:t>Activity</a:t>
            </a:r>
          </a:p>
        </p:txBody>
      </p:sp>
    </p:spTree>
    <p:extLst>
      <p:ext uri="{BB962C8B-B14F-4D97-AF65-F5344CB8AC3E}">
        <p14:creationId xmlns:p14="http://schemas.microsoft.com/office/powerpoint/2010/main" val="3179022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14300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AA48ED3-4040-4AFC-AFFE-4A82F91444E5}"/>
              </a:ext>
            </a:extLst>
          </p:cNvPr>
          <p:cNvSpPr>
            <a:spLocks noGrp="1"/>
          </p:cNvSpPr>
          <p:nvPr>
            <p:ph type="title"/>
          </p:nvPr>
        </p:nvSpPr>
        <p:spPr>
          <a:xfrm>
            <a:off x="815009" y="511953"/>
            <a:ext cx="3054626" cy="521717"/>
          </a:xfrm>
        </p:spPr>
        <p:txBody>
          <a:bodyPr>
            <a:normAutofit/>
          </a:bodyPr>
          <a:lstStyle/>
          <a:p>
            <a:r>
              <a:rPr lang="en-AU" sz="2800" b="1" dirty="0"/>
              <a:t>Decision Making</a:t>
            </a:r>
          </a:p>
        </p:txBody>
      </p:sp>
      <p:sp>
        <p:nvSpPr>
          <p:cNvPr id="4" name="Content Placeholder 2">
            <a:extLst>
              <a:ext uri="{FF2B5EF4-FFF2-40B4-BE49-F238E27FC236}">
                <a16:creationId xmlns:a16="http://schemas.microsoft.com/office/drawing/2014/main" id="{EB666049-F28A-403D-AF83-3D72B277109B}"/>
              </a:ext>
            </a:extLst>
          </p:cNvPr>
          <p:cNvSpPr>
            <a:spLocks noGrp="1"/>
          </p:cNvSpPr>
          <p:nvPr>
            <p:ph idx="1"/>
          </p:nvPr>
        </p:nvSpPr>
        <p:spPr>
          <a:xfrm>
            <a:off x="815009" y="1609795"/>
            <a:ext cx="10608366" cy="4294118"/>
          </a:xfrm>
        </p:spPr>
        <p:txBody>
          <a:bodyPr>
            <a:normAutofit/>
          </a:bodyPr>
          <a:lstStyle/>
          <a:p>
            <a:pPr marL="0" indent="0">
              <a:buNone/>
            </a:pPr>
            <a:r>
              <a:rPr lang="en-AU" sz="1600" dirty="0">
                <a:solidFill>
                  <a:srgbClr val="0070C0"/>
                </a:solidFill>
              </a:rPr>
              <a:t>Long term care and development – </a:t>
            </a:r>
            <a:r>
              <a:rPr lang="en-AU" sz="1600" i="1" dirty="0">
                <a:solidFill>
                  <a:srgbClr val="0070C0"/>
                </a:solidFill>
              </a:rPr>
              <a:t>guardianship matters</a:t>
            </a:r>
          </a:p>
          <a:p>
            <a:pPr marL="0" indent="0">
              <a:buNone/>
            </a:pPr>
            <a:r>
              <a:rPr lang="en-AU" sz="1400" dirty="0"/>
              <a:t>Decisions that need to be made for a child or young person that relate to their long term care, wellbeing and development will be made by those who hold guardianship of the child or young person, this can be:</a:t>
            </a:r>
          </a:p>
          <a:p>
            <a:pPr marL="628650"/>
            <a:r>
              <a:rPr lang="en-AU" sz="1400" dirty="0"/>
              <a:t>Parent/s </a:t>
            </a:r>
          </a:p>
          <a:p>
            <a:pPr marL="628650"/>
            <a:r>
              <a:rPr lang="en-AU" sz="1400" dirty="0"/>
              <a:t>Child Safety</a:t>
            </a:r>
          </a:p>
          <a:p>
            <a:pPr marL="628650"/>
            <a:r>
              <a:rPr lang="en-AU" sz="1400" dirty="0"/>
              <a:t>or another suitable person who has custody and guardianship (LTG-O / PCO) </a:t>
            </a:r>
          </a:p>
          <a:p>
            <a:pPr marL="0" indent="0">
              <a:buNone/>
              <a:tabLst>
                <a:tab pos="0" algn="l"/>
              </a:tabLst>
            </a:pPr>
            <a:endParaRPr lang="en-AU" sz="400" dirty="0"/>
          </a:p>
          <a:p>
            <a:pPr marL="0" indent="0">
              <a:buNone/>
              <a:tabLst>
                <a:tab pos="0" algn="l"/>
              </a:tabLst>
            </a:pPr>
            <a:r>
              <a:rPr lang="en-AU" sz="1400" dirty="0"/>
              <a:t>When a child or young person is subject to a guardianship order to the CE, there may be an increased level of decision making made available for carers, i.e. as per the previous slides – blood tests, school camps, immunisations etc.</a:t>
            </a:r>
          </a:p>
          <a:p>
            <a:pPr marL="0" indent="0">
              <a:buNone/>
              <a:tabLst>
                <a:tab pos="0" algn="l"/>
              </a:tabLst>
            </a:pPr>
            <a:endParaRPr lang="en-AU" sz="300" dirty="0"/>
          </a:p>
          <a:p>
            <a:pPr marL="0" indent="0">
              <a:buNone/>
              <a:tabLst>
                <a:tab pos="0" algn="l"/>
              </a:tabLst>
            </a:pPr>
            <a:r>
              <a:rPr lang="en-AU" sz="1400" dirty="0"/>
              <a:t>Participating in high risk activities -  requires either parental consent or Senior Team Leader approval i.e. white water rafting, rock climbing, abseiling, high ropes course, go-karting, motorbike riding, parachuting, hang gliding, bungee jumping, scuba diving.</a:t>
            </a:r>
          </a:p>
          <a:p>
            <a:pPr marL="0" indent="0">
              <a:buNone/>
            </a:pPr>
            <a:endParaRPr lang="en-AU" sz="1600" dirty="0"/>
          </a:p>
          <a:p>
            <a:pPr marL="0" indent="0">
              <a:buNone/>
            </a:pPr>
            <a:r>
              <a:rPr lang="en-AU" sz="1600" dirty="0">
                <a:solidFill>
                  <a:srgbClr val="0070C0"/>
                </a:solidFill>
              </a:rPr>
              <a:t>Aboriginal and Torres Strait Islander children and young people</a:t>
            </a:r>
          </a:p>
          <a:p>
            <a:pPr marL="0" indent="0">
              <a:buNone/>
            </a:pPr>
            <a:r>
              <a:rPr lang="en-AU" sz="1400" dirty="0"/>
              <a:t>Decisions that are likely to have a significant impact on the life of an Aboriginal and Torres Strait Islander child or young person, the child, young person and their family are to be provided with the opportunity to be supported by an independent person and participate in the decision making process.  </a:t>
            </a:r>
          </a:p>
          <a:p>
            <a:pPr marL="0" indent="0">
              <a:buNone/>
            </a:pPr>
            <a:endParaRPr lang="en-AU" sz="400" dirty="0"/>
          </a:p>
          <a:p>
            <a:pPr marL="0" indent="0">
              <a:buNone/>
            </a:pPr>
            <a:r>
              <a:rPr lang="en-AU" sz="1400" dirty="0"/>
              <a:t>This applies for both custody and guardianship matters.</a:t>
            </a:r>
          </a:p>
        </p:txBody>
      </p:sp>
    </p:spTree>
    <p:extLst>
      <p:ext uri="{BB962C8B-B14F-4D97-AF65-F5344CB8AC3E}">
        <p14:creationId xmlns:p14="http://schemas.microsoft.com/office/powerpoint/2010/main" val="2548976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448879" y="263387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2A92CEE-2872-485E-8DEA-9C182FDD889F}"/>
              </a:ext>
            </a:extLst>
          </p:cNvPr>
          <p:cNvSpPr/>
          <p:nvPr/>
        </p:nvSpPr>
        <p:spPr>
          <a:xfrm>
            <a:off x="4666499" y="1530634"/>
            <a:ext cx="2859002"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571362F0-03C2-4827-8229-489C34B5BC7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87078" y="2916565"/>
            <a:ext cx="3617844" cy="2656854"/>
          </a:xfrm>
          <a:prstGeom prst="rect">
            <a:avLst/>
          </a:prstGeom>
        </p:spPr>
      </p:pic>
    </p:spTree>
    <p:extLst>
      <p:ext uri="{BB962C8B-B14F-4D97-AF65-F5344CB8AC3E}">
        <p14:creationId xmlns:p14="http://schemas.microsoft.com/office/powerpoint/2010/main" val="3246896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2504661"/>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67598E9-4ED8-4A41-B497-5FB780FC84C9}"/>
              </a:ext>
            </a:extLst>
          </p:cNvPr>
          <p:cNvSpPr>
            <a:spLocks noGrp="1"/>
          </p:cNvSpPr>
          <p:nvPr>
            <p:ph type="title"/>
          </p:nvPr>
        </p:nvSpPr>
        <p:spPr>
          <a:xfrm>
            <a:off x="884942" y="724010"/>
            <a:ext cx="6082390" cy="1681261"/>
          </a:xfrm>
        </p:spPr>
        <p:txBody>
          <a:bodyPr>
            <a:normAutofit/>
          </a:bodyPr>
          <a:lstStyle/>
          <a:p>
            <a:pPr algn="l"/>
            <a:r>
              <a:rPr lang="en-AU" sz="2800" dirty="0"/>
              <a:t>Promoting a positive sense of self and identity for a child or young person in care</a:t>
            </a:r>
          </a:p>
        </p:txBody>
      </p:sp>
      <p:pic>
        <p:nvPicPr>
          <p:cNvPr id="4" name="Picture 3" descr="A picture containing toy, vector graphics, doll&#10;&#10;Description automatically generated">
            <a:extLst>
              <a:ext uri="{FF2B5EF4-FFF2-40B4-BE49-F238E27FC236}">
                <a16:creationId xmlns:a16="http://schemas.microsoft.com/office/drawing/2014/main" id="{3A3DFAC3-23D2-4F9A-AD16-13FBB8ED1D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44530" y="3120886"/>
            <a:ext cx="5928590" cy="32277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149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2068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6B84DA6-9587-4C91-B193-FE3693C79A58}"/>
              </a:ext>
            </a:extLst>
          </p:cNvPr>
          <p:cNvSpPr>
            <a:spLocks noGrp="1"/>
          </p:cNvSpPr>
          <p:nvPr>
            <p:ph type="title"/>
          </p:nvPr>
        </p:nvSpPr>
        <p:spPr>
          <a:xfrm>
            <a:off x="815009" y="679621"/>
            <a:ext cx="5049078" cy="535534"/>
          </a:xfrm>
        </p:spPr>
        <p:txBody>
          <a:bodyPr>
            <a:noAutofit/>
          </a:bodyPr>
          <a:lstStyle/>
          <a:p>
            <a:pPr algn="l"/>
            <a:r>
              <a:rPr lang="en-AU" sz="2800" b="1" dirty="0"/>
              <a:t>Promoting a positive sense of self and identity</a:t>
            </a:r>
          </a:p>
        </p:txBody>
      </p:sp>
      <p:sp>
        <p:nvSpPr>
          <p:cNvPr id="4" name="Content Placeholder 2">
            <a:extLst>
              <a:ext uri="{FF2B5EF4-FFF2-40B4-BE49-F238E27FC236}">
                <a16:creationId xmlns:a16="http://schemas.microsoft.com/office/drawing/2014/main" id="{D3CD7E84-53EA-4043-8A6B-561B01E30FAF}"/>
              </a:ext>
            </a:extLst>
          </p:cNvPr>
          <p:cNvSpPr>
            <a:spLocks noGrp="1"/>
          </p:cNvSpPr>
          <p:nvPr>
            <p:ph idx="1"/>
          </p:nvPr>
        </p:nvSpPr>
        <p:spPr>
          <a:xfrm>
            <a:off x="1003851" y="1894614"/>
            <a:ext cx="9481931" cy="4114800"/>
          </a:xfrm>
        </p:spPr>
        <p:txBody>
          <a:bodyPr>
            <a:normAutofit lnSpcReduction="10000"/>
          </a:bodyPr>
          <a:lstStyle/>
          <a:p>
            <a:pPr marL="715963"/>
            <a:r>
              <a:rPr lang="en-AU" sz="1800" dirty="0"/>
              <a:t>Encourage positive interdependence in relationships</a:t>
            </a:r>
          </a:p>
          <a:p>
            <a:pPr marL="715963"/>
            <a:endParaRPr lang="en-AU" sz="1800" dirty="0"/>
          </a:p>
          <a:p>
            <a:pPr marL="715963"/>
            <a:r>
              <a:rPr lang="en-AU" sz="1800" dirty="0"/>
              <a:t>Encourage children and young people to find solutions to problems themselves</a:t>
            </a:r>
          </a:p>
          <a:p>
            <a:pPr marL="715963"/>
            <a:endParaRPr lang="en-AU" sz="1800" dirty="0"/>
          </a:p>
          <a:p>
            <a:pPr marL="715963"/>
            <a:r>
              <a:rPr lang="en-AU" sz="1800" dirty="0"/>
              <a:t>Develop positive life stories with children and young people</a:t>
            </a:r>
          </a:p>
          <a:p>
            <a:pPr marL="715963"/>
            <a:endParaRPr lang="en-AU" sz="1800" dirty="0"/>
          </a:p>
          <a:p>
            <a:pPr marL="715963"/>
            <a:r>
              <a:rPr lang="en-AU" sz="1800" dirty="0"/>
              <a:t>Build on strengths and interests</a:t>
            </a:r>
          </a:p>
          <a:p>
            <a:pPr marL="715963"/>
            <a:endParaRPr lang="en-AU" sz="1800" dirty="0"/>
          </a:p>
          <a:p>
            <a:pPr marL="715963"/>
            <a:r>
              <a:rPr lang="en-AU" sz="1800" dirty="0"/>
              <a:t>Expand the child or young persons networks, cultural and community connections</a:t>
            </a:r>
          </a:p>
          <a:p>
            <a:pPr marL="715963">
              <a:buNone/>
            </a:pPr>
            <a:endParaRPr lang="en-AU" sz="1800" dirty="0"/>
          </a:p>
          <a:p>
            <a:pPr marL="715963"/>
            <a:r>
              <a:rPr lang="en-AU" sz="1800" dirty="0"/>
              <a:t>Promote family based problem solving</a:t>
            </a:r>
          </a:p>
          <a:p>
            <a:pPr marL="715963"/>
            <a:endParaRPr lang="en-AU" sz="1800" dirty="0"/>
          </a:p>
          <a:p>
            <a:pPr marL="715963"/>
            <a:r>
              <a:rPr lang="en-AU" sz="1800" dirty="0"/>
              <a:t>Assist with developing positive communications skills</a:t>
            </a:r>
          </a:p>
        </p:txBody>
      </p:sp>
    </p:spTree>
    <p:extLst>
      <p:ext uri="{BB962C8B-B14F-4D97-AF65-F5344CB8AC3E}">
        <p14:creationId xmlns:p14="http://schemas.microsoft.com/office/powerpoint/2010/main" val="3466801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Content Placeholder 5" descr="Text&#10;&#10;Description automatically generated">
            <a:extLst>
              <a:ext uri="{FF2B5EF4-FFF2-40B4-BE49-F238E27FC236}">
                <a16:creationId xmlns:a16="http://schemas.microsoft.com/office/drawing/2014/main" id="{1030FB94-8DDC-4CB2-93A8-301B039DE94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72510" y="1915912"/>
            <a:ext cx="4183153" cy="2509892"/>
          </a:xfrm>
          <a:prstGeom prst="rect">
            <a:avLst/>
          </a:prstGeom>
        </p:spPr>
      </p:pic>
      <p:sp>
        <p:nvSpPr>
          <p:cNvPr id="4" name="Title 1">
            <a:extLst>
              <a:ext uri="{FF2B5EF4-FFF2-40B4-BE49-F238E27FC236}">
                <a16:creationId xmlns:a16="http://schemas.microsoft.com/office/drawing/2014/main" id="{B018F336-142A-4893-873E-3E9CCBD5EBA9}"/>
              </a:ext>
            </a:extLst>
          </p:cNvPr>
          <p:cNvSpPr txBox="1">
            <a:spLocks/>
          </p:cNvSpPr>
          <p:nvPr/>
        </p:nvSpPr>
        <p:spPr>
          <a:xfrm>
            <a:off x="778564" y="496748"/>
            <a:ext cx="5317436" cy="8450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Promoting a positive sense of self and identity</a:t>
            </a:r>
          </a:p>
        </p:txBody>
      </p:sp>
      <p:sp>
        <p:nvSpPr>
          <p:cNvPr id="6" name="Title 1">
            <a:extLst>
              <a:ext uri="{FF2B5EF4-FFF2-40B4-BE49-F238E27FC236}">
                <a16:creationId xmlns:a16="http://schemas.microsoft.com/office/drawing/2014/main" id="{E11FC15D-5899-4F22-9010-63319CF1AFAC}"/>
              </a:ext>
            </a:extLst>
          </p:cNvPr>
          <p:cNvSpPr txBox="1">
            <a:spLocks/>
          </p:cNvSpPr>
          <p:nvPr/>
        </p:nvSpPr>
        <p:spPr>
          <a:xfrm>
            <a:off x="2311798" y="4942089"/>
            <a:ext cx="7568403" cy="7509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AU" sz="2400" dirty="0">
                <a:solidFill>
                  <a:srgbClr val="0070C0"/>
                </a:solidFill>
              </a:rPr>
              <a:t>How could you assist a child or young person to develop a positive sense of self esteem?</a:t>
            </a:r>
          </a:p>
        </p:txBody>
      </p:sp>
    </p:spTree>
    <p:extLst>
      <p:ext uri="{BB962C8B-B14F-4D97-AF65-F5344CB8AC3E}">
        <p14:creationId xmlns:p14="http://schemas.microsoft.com/office/powerpoint/2010/main" val="3487502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E2CA363-107A-4441-B747-7992A1E32874}"/>
              </a:ext>
            </a:extLst>
          </p:cNvPr>
          <p:cNvSpPr>
            <a:spLocks noGrp="1"/>
          </p:cNvSpPr>
          <p:nvPr>
            <p:ph idx="1"/>
          </p:nvPr>
        </p:nvSpPr>
        <p:spPr>
          <a:xfrm>
            <a:off x="815009" y="2325757"/>
            <a:ext cx="10167730" cy="3458817"/>
          </a:xfrm>
        </p:spPr>
        <p:txBody>
          <a:bodyPr>
            <a:normAutofit/>
          </a:bodyPr>
          <a:lstStyle/>
          <a:p>
            <a:pPr marL="536575" indent="-268288"/>
            <a:r>
              <a:rPr lang="en-AU" sz="1800" dirty="0"/>
              <a:t>Connection to family and culture is vital</a:t>
            </a:r>
          </a:p>
          <a:p>
            <a:pPr marL="536575" indent="-268288"/>
            <a:r>
              <a:rPr lang="en-AU" sz="1800" dirty="0"/>
              <a:t>As a carer, need to ensure family and community contact occurs</a:t>
            </a:r>
          </a:p>
          <a:p>
            <a:pPr marL="536575" indent="-268288">
              <a:buNone/>
            </a:pPr>
            <a:endParaRPr lang="en-AU" sz="900" dirty="0">
              <a:solidFill>
                <a:srgbClr val="0070C0"/>
              </a:solidFill>
            </a:endParaRPr>
          </a:p>
          <a:p>
            <a:pPr marL="536575" indent="-268288">
              <a:buNone/>
            </a:pPr>
            <a:endParaRPr lang="en-AU" sz="900" dirty="0">
              <a:solidFill>
                <a:srgbClr val="0070C0"/>
              </a:solidFill>
            </a:endParaRPr>
          </a:p>
          <a:p>
            <a:pPr marL="0" indent="0">
              <a:buNone/>
            </a:pPr>
            <a:r>
              <a:rPr lang="en-AU" sz="2000" dirty="0">
                <a:solidFill>
                  <a:srgbClr val="0070C0"/>
                </a:solidFill>
              </a:rPr>
              <a:t>How can I support this cultural connection as a carer?</a:t>
            </a:r>
          </a:p>
          <a:p>
            <a:pPr marL="628650"/>
            <a:r>
              <a:rPr lang="en-AU" sz="1600" dirty="0"/>
              <a:t>Encourage links with any significant people in the child or young person’s family network or tribal group</a:t>
            </a:r>
          </a:p>
          <a:p>
            <a:pPr marL="628650"/>
            <a:r>
              <a:rPr lang="en-AU" sz="1600" dirty="0"/>
              <a:t>Connect with the Cultural practice advisor or CSO at your CSSC</a:t>
            </a:r>
          </a:p>
          <a:p>
            <a:pPr marL="628650"/>
            <a:r>
              <a:rPr lang="en-AU" sz="1600" dirty="0"/>
              <a:t>Ask the child or young person what they would like to do to continue to connect with their family or community, or what activities they would like to attend</a:t>
            </a:r>
            <a:endParaRPr lang="en-AU" sz="2000" dirty="0"/>
          </a:p>
          <a:p>
            <a:pPr marL="628650"/>
            <a:r>
              <a:rPr lang="en-AU" sz="1600" dirty="0"/>
              <a:t>Attend NAIDOC week</a:t>
            </a:r>
          </a:p>
          <a:p>
            <a:pPr marL="628650"/>
            <a:r>
              <a:rPr lang="en-AU" sz="1600" dirty="0"/>
              <a:t>Sports events</a:t>
            </a:r>
          </a:p>
        </p:txBody>
      </p:sp>
      <p:sp>
        <p:nvSpPr>
          <p:cNvPr id="4" name="Title 1">
            <a:extLst>
              <a:ext uri="{FF2B5EF4-FFF2-40B4-BE49-F238E27FC236}">
                <a16:creationId xmlns:a16="http://schemas.microsoft.com/office/drawing/2014/main" id="{6A1726C1-29FB-4B0F-B847-C218E840271C}"/>
              </a:ext>
            </a:extLst>
          </p:cNvPr>
          <p:cNvSpPr txBox="1">
            <a:spLocks noGrp="1"/>
          </p:cNvSpPr>
          <p:nvPr>
            <p:ph type="title"/>
          </p:nvPr>
        </p:nvSpPr>
        <p:spPr>
          <a:xfrm>
            <a:off x="892037" y="376475"/>
            <a:ext cx="4737652" cy="964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Promoting a positive sense of self and identity</a:t>
            </a:r>
            <a:endParaRPr lang="en-AU" sz="2800" dirty="0"/>
          </a:p>
        </p:txBody>
      </p:sp>
      <p:sp>
        <p:nvSpPr>
          <p:cNvPr id="6" name="TextBox 5">
            <a:extLst>
              <a:ext uri="{FF2B5EF4-FFF2-40B4-BE49-F238E27FC236}">
                <a16:creationId xmlns:a16="http://schemas.microsoft.com/office/drawing/2014/main" id="{49ACBF5E-D184-46C9-A550-B1B46076BA6E}"/>
              </a:ext>
            </a:extLst>
          </p:cNvPr>
          <p:cNvSpPr txBox="1"/>
          <p:nvPr/>
        </p:nvSpPr>
        <p:spPr>
          <a:xfrm>
            <a:off x="892036" y="1509905"/>
            <a:ext cx="7178537" cy="369332"/>
          </a:xfrm>
          <a:prstGeom prst="rect">
            <a:avLst/>
          </a:prstGeom>
          <a:noFill/>
        </p:spPr>
        <p:txBody>
          <a:bodyPr wrap="square">
            <a:spAutoFit/>
          </a:bodyPr>
          <a:lstStyle/>
          <a:p>
            <a:r>
              <a:rPr lang="en-AU" b="1" dirty="0">
                <a:latin typeface="Arial" panose="020B0604020202020204" pitchFamily="34" charset="0"/>
                <a:cs typeface="Arial" panose="020B0604020202020204" pitchFamily="34" charset="0"/>
              </a:rPr>
              <a:t>Aboriginal and Torres Strait Islander children and young people</a:t>
            </a:r>
          </a:p>
        </p:txBody>
      </p:sp>
    </p:spTree>
    <p:extLst>
      <p:ext uri="{BB962C8B-B14F-4D97-AF65-F5344CB8AC3E}">
        <p14:creationId xmlns:p14="http://schemas.microsoft.com/office/powerpoint/2010/main" val="2484224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331FB94-BFA5-4E1D-AAD9-7A896B4671B4}"/>
              </a:ext>
            </a:extLst>
          </p:cNvPr>
          <p:cNvSpPr>
            <a:spLocks noGrp="1"/>
          </p:cNvSpPr>
          <p:nvPr>
            <p:ph idx="1"/>
          </p:nvPr>
        </p:nvSpPr>
        <p:spPr>
          <a:xfrm>
            <a:off x="1172816" y="2191742"/>
            <a:ext cx="9382541" cy="3463624"/>
          </a:xfrm>
        </p:spPr>
        <p:txBody>
          <a:bodyPr/>
          <a:lstStyle/>
          <a:p>
            <a:pPr marL="0" indent="0">
              <a:buNone/>
            </a:pPr>
            <a:r>
              <a:rPr lang="en-AU" sz="2400" dirty="0">
                <a:solidFill>
                  <a:srgbClr val="0070C0"/>
                </a:solidFill>
              </a:rPr>
              <a:t>Resources</a:t>
            </a:r>
          </a:p>
          <a:p>
            <a:pPr>
              <a:buFont typeface="Arial" panose="020B0604020202020204" pitchFamily="34" charset="0"/>
              <a:buChar char="•"/>
            </a:pPr>
            <a:r>
              <a:rPr lang="en-AU" sz="2000" dirty="0">
                <a:hlinkClick r:id="rId2"/>
              </a:rPr>
              <a:t>www.snaicc.org.au</a:t>
            </a:r>
            <a:endParaRPr lang="en-AU" sz="2000" dirty="0"/>
          </a:p>
          <a:p>
            <a:pPr>
              <a:buFont typeface="Arial" panose="020B0604020202020204" pitchFamily="34" charset="0"/>
              <a:buChar char="•"/>
            </a:pPr>
            <a:endParaRPr lang="en-AU" sz="2000" dirty="0"/>
          </a:p>
          <a:p>
            <a:pPr>
              <a:buFont typeface="Arial" panose="020B0604020202020204" pitchFamily="34" charset="0"/>
              <a:buChar char="•"/>
            </a:pPr>
            <a:r>
              <a:rPr lang="en-AU" sz="2000" dirty="0"/>
              <a:t>Cultural practice advisor– CSSC</a:t>
            </a:r>
          </a:p>
          <a:p>
            <a:pPr>
              <a:buFont typeface="Arial" panose="020B0604020202020204" pitchFamily="34" charset="0"/>
              <a:buChar char="•"/>
            </a:pPr>
            <a:endParaRPr lang="en-AU" sz="1800" i="1" dirty="0"/>
          </a:p>
          <a:p>
            <a:pPr>
              <a:buFont typeface="Arial" panose="020B0604020202020204" pitchFamily="34" charset="0"/>
              <a:buChar char="•"/>
            </a:pPr>
            <a:r>
              <a:rPr lang="en-AU" sz="1800" i="1" dirty="0"/>
              <a:t>Foster their culture: Caring for Aboriginal and Torres Strait Islander children in care.  2008 Secretariat of National Aboriginal and Torres Strait Islander Child Care</a:t>
            </a:r>
          </a:p>
          <a:p>
            <a:pPr>
              <a:buFont typeface="Arial" panose="020B0604020202020204" pitchFamily="34" charset="0"/>
              <a:buChar char="•"/>
            </a:pPr>
            <a:endParaRPr lang="en-AU" sz="1800" i="1" dirty="0"/>
          </a:p>
          <a:p>
            <a:pPr>
              <a:buFont typeface="Arial" panose="020B0604020202020204" pitchFamily="34" charset="0"/>
              <a:buChar char="•"/>
            </a:pPr>
            <a:r>
              <a:rPr lang="en-AU" sz="1800" dirty="0"/>
              <a:t>Child or young person’s family or cultural group </a:t>
            </a:r>
          </a:p>
          <a:p>
            <a:pPr>
              <a:buFont typeface="Arial" panose="020B0604020202020204" pitchFamily="34" charset="0"/>
              <a:buChar char="•"/>
            </a:pPr>
            <a:endParaRPr lang="en-AU" i="1" dirty="0"/>
          </a:p>
        </p:txBody>
      </p:sp>
      <p:sp>
        <p:nvSpPr>
          <p:cNvPr id="4" name="Title 1">
            <a:extLst>
              <a:ext uri="{FF2B5EF4-FFF2-40B4-BE49-F238E27FC236}">
                <a16:creationId xmlns:a16="http://schemas.microsoft.com/office/drawing/2014/main" id="{4C099BA0-BBA0-498A-924D-590C7FE1191B}"/>
              </a:ext>
            </a:extLst>
          </p:cNvPr>
          <p:cNvSpPr txBox="1">
            <a:spLocks noGrp="1"/>
          </p:cNvSpPr>
          <p:nvPr>
            <p:ph type="title"/>
          </p:nvPr>
        </p:nvSpPr>
        <p:spPr>
          <a:xfrm>
            <a:off x="815009" y="365024"/>
            <a:ext cx="4803913" cy="9903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Promoting a positive sense of self and identity</a:t>
            </a:r>
          </a:p>
        </p:txBody>
      </p:sp>
      <p:sp>
        <p:nvSpPr>
          <p:cNvPr id="6" name="TextBox 5">
            <a:extLst>
              <a:ext uri="{FF2B5EF4-FFF2-40B4-BE49-F238E27FC236}">
                <a16:creationId xmlns:a16="http://schemas.microsoft.com/office/drawing/2014/main" id="{5C343B96-D04A-44C0-AF11-AF482F0B16DA}"/>
              </a:ext>
            </a:extLst>
          </p:cNvPr>
          <p:cNvSpPr txBox="1"/>
          <p:nvPr/>
        </p:nvSpPr>
        <p:spPr>
          <a:xfrm>
            <a:off x="815009" y="1431179"/>
            <a:ext cx="7235687" cy="369332"/>
          </a:xfrm>
          <a:prstGeom prst="rect">
            <a:avLst/>
          </a:prstGeom>
          <a:noFill/>
        </p:spPr>
        <p:txBody>
          <a:bodyPr wrap="square">
            <a:spAutoFit/>
          </a:bodyPr>
          <a:lstStyle/>
          <a:p>
            <a:r>
              <a:rPr lang="en-AU" sz="1800" b="1" dirty="0">
                <a:latin typeface="Arial" panose="020B0604020202020204" pitchFamily="34" charset="0"/>
                <a:cs typeface="Arial" panose="020B0604020202020204" pitchFamily="34" charset="0"/>
              </a:rPr>
              <a:t>Aboriginal and Torres Strait Islander children and young people</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281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938131"/>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B82B0C6-74DE-49A2-B8EB-7F2DD744730C}"/>
              </a:ext>
            </a:extLst>
          </p:cNvPr>
          <p:cNvSpPr>
            <a:spLocks noGrp="1"/>
          </p:cNvSpPr>
          <p:nvPr>
            <p:ph type="title"/>
          </p:nvPr>
        </p:nvSpPr>
        <p:spPr>
          <a:xfrm>
            <a:off x="815009" y="790161"/>
            <a:ext cx="3097696" cy="939244"/>
          </a:xfrm>
        </p:spPr>
        <p:txBody>
          <a:bodyPr/>
          <a:lstStyle/>
          <a:p>
            <a:r>
              <a:rPr lang="en-AU" b="1" dirty="0"/>
              <a:t>Advocacy</a:t>
            </a:r>
          </a:p>
        </p:txBody>
      </p:sp>
      <p:pic>
        <p:nvPicPr>
          <p:cNvPr id="4" name="Picture 3">
            <a:extLst>
              <a:ext uri="{FF2B5EF4-FFF2-40B4-BE49-F238E27FC236}">
                <a16:creationId xmlns:a16="http://schemas.microsoft.com/office/drawing/2014/main" id="{08B3AA59-6AA8-4013-A652-C2B5BF7295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81657" y="2802836"/>
            <a:ext cx="6560242" cy="3134818"/>
          </a:xfrm>
          <a:prstGeom prst="rect">
            <a:avLst/>
          </a:prstGeom>
        </p:spPr>
      </p:pic>
    </p:spTree>
    <p:extLst>
      <p:ext uri="{BB962C8B-B14F-4D97-AF65-F5344CB8AC3E}">
        <p14:creationId xmlns:p14="http://schemas.microsoft.com/office/powerpoint/2010/main" val="3940852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17D4521-A8B8-4EA2-BD5A-E2A6B0FC6BF9}"/>
              </a:ext>
            </a:extLst>
          </p:cNvPr>
          <p:cNvSpPr>
            <a:spLocks noGrp="1"/>
          </p:cNvSpPr>
          <p:nvPr>
            <p:ph type="title"/>
          </p:nvPr>
        </p:nvSpPr>
        <p:spPr>
          <a:xfrm>
            <a:off x="934280" y="621702"/>
            <a:ext cx="2604052" cy="720081"/>
          </a:xfrm>
        </p:spPr>
        <p:txBody>
          <a:bodyPr>
            <a:normAutofit/>
          </a:bodyPr>
          <a:lstStyle/>
          <a:p>
            <a:pPr algn="l"/>
            <a:r>
              <a:rPr lang="en-AU" sz="2800" b="1" dirty="0"/>
              <a:t>Advocacy</a:t>
            </a:r>
          </a:p>
        </p:txBody>
      </p:sp>
      <p:sp>
        <p:nvSpPr>
          <p:cNvPr id="4" name="Content Placeholder 2">
            <a:extLst>
              <a:ext uri="{FF2B5EF4-FFF2-40B4-BE49-F238E27FC236}">
                <a16:creationId xmlns:a16="http://schemas.microsoft.com/office/drawing/2014/main" id="{0AF42680-DDB6-4A6B-9B58-A7A497FDB0AF}"/>
              </a:ext>
            </a:extLst>
          </p:cNvPr>
          <p:cNvSpPr>
            <a:spLocks noGrp="1"/>
          </p:cNvSpPr>
          <p:nvPr>
            <p:ph idx="1"/>
          </p:nvPr>
        </p:nvSpPr>
        <p:spPr>
          <a:xfrm>
            <a:off x="1176130" y="1924162"/>
            <a:ext cx="8229600" cy="4013158"/>
          </a:xfrm>
        </p:spPr>
        <p:txBody>
          <a:bodyPr/>
          <a:lstStyle/>
          <a:p>
            <a:pPr marL="0" indent="0">
              <a:buNone/>
            </a:pPr>
            <a:r>
              <a:rPr lang="en-AU" sz="2400" dirty="0">
                <a:solidFill>
                  <a:srgbClr val="0070C0"/>
                </a:solidFill>
              </a:rPr>
              <a:t>What is advocacy?</a:t>
            </a:r>
          </a:p>
          <a:p>
            <a:pPr marL="271463" indent="0">
              <a:buNone/>
            </a:pPr>
            <a:r>
              <a:rPr lang="en-AU" sz="2400" dirty="0"/>
              <a:t>Advocacy is the effort of a person who pleads another’s case in support of something.</a:t>
            </a:r>
          </a:p>
          <a:p>
            <a:pPr marL="271463" indent="0">
              <a:buNone/>
            </a:pPr>
            <a:endParaRPr lang="en-AU" sz="2000" dirty="0"/>
          </a:p>
        </p:txBody>
      </p:sp>
      <p:pic>
        <p:nvPicPr>
          <p:cNvPr id="6" name="Picture 5" descr="Icon&#10;&#10;Description automatically generated">
            <a:extLst>
              <a:ext uri="{FF2B5EF4-FFF2-40B4-BE49-F238E27FC236}">
                <a16:creationId xmlns:a16="http://schemas.microsoft.com/office/drawing/2014/main" id="{0CCAA468-002B-42B3-B207-6812C80867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46035" y="3429000"/>
            <a:ext cx="4697742" cy="3380532"/>
          </a:xfrm>
          <a:prstGeom prst="rect">
            <a:avLst/>
          </a:prstGeom>
        </p:spPr>
      </p:pic>
    </p:spTree>
    <p:extLst>
      <p:ext uri="{BB962C8B-B14F-4D97-AF65-F5344CB8AC3E}">
        <p14:creationId xmlns:p14="http://schemas.microsoft.com/office/powerpoint/2010/main" val="4007103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EB315E1-D7A1-44BE-8CF0-07597CA4014A}"/>
              </a:ext>
            </a:extLst>
          </p:cNvPr>
          <p:cNvSpPr>
            <a:spLocks noGrp="1"/>
          </p:cNvSpPr>
          <p:nvPr>
            <p:ph type="title"/>
          </p:nvPr>
        </p:nvSpPr>
        <p:spPr>
          <a:xfrm>
            <a:off x="815009" y="770819"/>
            <a:ext cx="2850740" cy="570964"/>
          </a:xfrm>
        </p:spPr>
        <p:txBody>
          <a:bodyPr anchor="ctr">
            <a:normAutofit/>
          </a:bodyPr>
          <a:lstStyle/>
          <a:p>
            <a:pPr algn="l"/>
            <a:r>
              <a:rPr lang="en-AU" sz="2800" b="1" dirty="0"/>
              <a:t>Advocacy</a:t>
            </a:r>
          </a:p>
        </p:txBody>
      </p:sp>
      <p:sp>
        <p:nvSpPr>
          <p:cNvPr id="4" name="Content Placeholder 2">
            <a:extLst>
              <a:ext uri="{FF2B5EF4-FFF2-40B4-BE49-F238E27FC236}">
                <a16:creationId xmlns:a16="http://schemas.microsoft.com/office/drawing/2014/main" id="{728A1C9B-724B-49FD-9E69-E982CD8D4469}"/>
              </a:ext>
            </a:extLst>
          </p:cNvPr>
          <p:cNvSpPr>
            <a:spLocks noGrp="1"/>
          </p:cNvSpPr>
          <p:nvPr>
            <p:ph sz="half" idx="1"/>
          </p:nvPr>
        </p:nvSpPr>
        <p:spPr>
          <a:xfrm>
            <a:off x="2738308" y="5095062"/>
            <a:ext cx="6715383" cy="636930"/>
          </a:xfrm>
        </p:spPr>
        <p:txBody>
          <a:bodyPr>
            <a:normAutofit fontScale="92500" lnSpcReduction="10000"/>
          </a:bodyPr>
          <a:lstStyle/>
          <a:p>
            <a:pPr>
              <a:lnSpc>
                <a:spcPct val="90000"/>
              </a:lnSpc>
            </a:pPr>
            <a:r>
              <a:rPr lang="en-AU" sz="2400" dirty="0">
                <a:solidFill>
                  <a:srgbClr val="0070C0"/>
                </a:solidFill>
              </a:rPr>
              <a:t>How do you advocate for your own child or children in your family?</a:t>
            </a:r>
          </a:p>
          <a:p>
            <a:pPr marL="0" indent="0">
              <a:lnSpc>
                <a:spcPct val="90000"/>
              </a:lnSpc>
              <a:buNone/>
            </a:pPr>
            <a:endParaRPr lang="en-AU" sz="1600" dirty="0"/>
          </a:p>
          <a:p>
            <a:pPr>
              <a:lnSpc>
                <a:spcPct val="90000"/>
              </a:lnSpc>
            </a:pPr>
            <a:endParaRPr lang="en-AU" sz="1600" dirty="0"/>
          </a:p>
        </p:txBody>
      </p:sp>
      <p:pic>
        <p:nvPicPr>
          <p:cNvPr id="6" name="Content Placeholder 5" descr="Text&#10;&#10;Description automatically generated">
            <a:extLst>
              <a:ext uri="{FF2B5EF4-FFF2-40B4-BE49-F238E27FC236}">
                <a16:creationId xmlns:a16="http://schemas.microsoft.com/office/drawing/2014/main" id="{CCD06B19-4965-4AFA-A186-10F7F4DCC8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5207" y="2125397"/>
            <a:ext cx="4345341" cy="2607205"/>
          </a:xfrm>
          <a:prstGeom prst="rect">
            <a:avLst/>
          </a:prstGeom>
          <a:noFill/>
        </p:spPr>
      </p:pic>
    </p:spTree>
    <p:extLst>
      <p:ext uri="{BB962C8B-B14F-4D97-AF65-F5344CB8AC3E}">
        <p14:creationId xmlns:p14="http://schemas.microsoft.com/office/powerpoint/2010/main" val="83447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5902281" y="2117035"/>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1BE8ED6-93E6-4BE1-8A6F-0C9559BA181B}"/>
              </a:ext>
            </a:extLst>
          </p:cNvPr>
          <p:cNvSpPr/>
          <p:nvPr/>
        </p:nvSpPr>
        <p:spPr>
          <a:xfrm>
            <a:off x="7030373" y="1088361"/>
            <a:ext cx="2792895" cy="830997"/>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1CB9F3E7-323E-4EE6-A122-DAAF09E433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76657" y="2585364"/>
            <a:ext cx="3500325" cy="2570551"/>
          </a:xfrm>
          <a:prstGeom prst="rect">
            <a:avLst/>
          </a:prstGeom>
        </p:spPr>
      </p:pic>
      <p:sp>
        <p:nvSpPr>
          <p:cNvPr id="6" name="Rectangle 5">
            <a:extLst>
              <a:ext uri="{FF2B5EF4-FFF2-40B4-BE49-F238E27FC236}">
                <a16:creationId xmlns:a16="http://schemas.microsoft.com/office/drawing/2014/main" id="{6CD38838-8453-4446-B1B4-40D409ADA89F}"/>
              </a:ext>
            </a:extLst>
          </p:cNvPr>
          <p:cNvSpPr/>
          <p:nvPr/>
        </p:nvSpPr>
        <p:spPr>
          <a:xfrm>
            <a:off x="769796" y="979030"/>
            <a:ext cx="4303059" cy="4247317"/>
          </a:xfrm>
          <a:prstGeom prst="rect">
            <a:avLst/>
          </a:prstGeom>
        </p:spPr>
        <p:txBody>
          <a:bodyPr wrap="square">
            <a:spAutoFit/>
          </a:bodyPr>
          <a:lstStyle/>
          <a:p>
            <a:pPr algn="just"/>
            <a:r>
              <a:rPr lang="en-GB" dirty="0"/>
              <a:t>If your own child, or a child who is special to you (niece, nephew or child of close friend) had to live with someone else for a period of time:</a:t>
            </a:r>
          </a:p>
          <a:p>
            <a:pPr algn="just"/>
            <a:endParaRPr lang="en-GB" dirty="0"/>
          </a:p>
          <a:p>
            <a:pPr marL="342900" indent="-342900" algn="just">
              <a:buFont typeface="+mj-lt"/>
              <a:buAutoNum type="arabicPeriod"/>
            </a:pPr>
            <a:r>
              <a:rPr lang="en-GB" dirty="0"/>
              <a:t>What would you expect the carer to provide for your child?</a:t>
            </a:r>
          </a:p>
          <a:p>
            <a:pPr marL="342900" indent="-342900" algn="just">
              <a:buFont typeface="+mj-lt"/>
              <a:buAutoNum type="arabicPeriod"/>
            </a:pPr>
            <a:endParaRPr lang="en-GB" dirty="0"/>
          </a:p>
          <a:p>
            <a:pPr marL="342900" indent="-342900" algn="just">
              <a:buFont typeface="+mj-lt"/>
              <a:buAutoNum type="arabicPeriod"/>
            </a:pPr>
            <a:r>
              <a:rPr lang="en-GB" dirty="0"/>
              <a:t>How would you as a family expect to interact with your child while they were being cared for by someone else?  </a:t>
            </a:r>
          </a:p>
          <a:p>
            <a:pPr marL="342900" indent="-342900" algn="just">
              <a:buFont typeface="+mj-lt"/>
              <a:buAutoNum type="arabicPeriod"/>
            </a:pPr>
            <a:endParaRPr lang="en-GB" dirty="0"/>
          </a:p>
          <a:p>
            <a:pPr marL="342900" indent="-342900" algn="just">
              <a:buFont typeface="+mj-lt"/>
              <a:buAutoNum type="arabicPeriod"/>
            </a:pPr>
            <a:r>
              <a:rPr lang="en-GB" dirty="0"/>
              <a:t>What decisions would you be happy to let the carer make and what would you like to retain control over?</a:t>
            </a:r>
          </a:p>
        </p:txBody>
      </p:sp>
    </p:spTree>
    <p:extLst>
      <p:ext uri="{BB962C8B-B14F-4D97-AF65-F5344CB8AC3E}">
        <p14:creationId xmlns:p14="http://schemas.microsoft.com/office/powerpoint/2010/main" val="164241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D1519D6-460B-40BC-A735-D18F4157AD9F}"/>
              </a:ext>
            </a:extLst>
          </p:cNvPr>
          <p:cNvSpPr>
            <a:spLocks noGrp="1"/>
          </p:cNvSpPr>
          <p:nvPr>
            <p:ph sz="half" idx="1"/>
          </p:nvPr>
        </p:nvSpPr>
        <p:spPr>
          <a:xfrm>
            <a:off x="1126436" y="1741229"/>
            <a:ext cx="6536633" cy="4077730"/>
          </a:xfrm>
        </p:spPr>
        <p:txBody>
          <a:bodyPr>
            <a:normAutofit fontScale="92500" lnSpcReduction="20000"/>
          </a:bodyPr>
          <a:lstStyle/>
          <a:p>
            <a:pPr marL="0" indent="0">
              <a:lnSpc>
                <a:spcPct val="90000"/>
              </a:lnSpc>
              <a:buNone/>
            </a:pPr>
            <a:r>
              <a:rPr lang="en-AU" sz="2000" dirty="0">
                <a:solidFill>
                  <a:srgbClr val="0070C0"/>
                </a:solidFill>
              </a:rPr>
              <a:t>How might you advocate for a child or young person?</a:t>
            </a:r>
          </a:p>
          <a:p>
            <a:pPr>
              <a:lnSpc>
                <a:spcPct val="90000"/>
              </a:lnSpc>
            </a:pPr>
            <a:endParaRPr lang="en-AU" sz="1100" dirty="0"/>
          </a:p>
          <a:p>
            <a:pPr>
              <a:lnSpc>
                <a:spcPct val="90000"/>
              </a:lnSpc>
            </a:pPr>
            <a:r>
              <a:rPr lang="en-AU" sz="2000" dirty="0"/>
              <a:t>Child Safety</a:t>
            </a:r>
          </a:p>
          <a:p>
            <a:pPr lvl="1">
              <a:lnSpc>
                <a:spcPct val="90000"/>
              </a:lnSpc>
            </a:pPr>
            <a:r>
              <a:rPr lang="en-AU" sz="2000" dirty="0"/>
              <a:t>Case plan reviews </a:t>
            </a:r>
          </a:p>
          <a:p>
            <a:pPr lvl="1">
              <a:lnSpc>
                <a:spcPct val="90000"/>
              </a:lnSpc>
            </a:pPr>
            <a:r>
              <a:rPr lang="en-AU" sz="2000" dirty="0"/>
              <a:t>Additional services</a:t>
            </a:r>
          </a:p>
          <a:p>
            <a:pPr lvl="1">
              <a:lnSpc>
                <a:spcPct val="90000"/>
              </a:lnSpc>
            </a:pPr>
            <a:r>
              <a:rPr lang="en-AU" sz="2000" dirty="0"/>
              <a:t>activities</a:t>
            </a:r>
          </a:p>
          <a:p>
            <a:pPr lvl="1">
              <a:lnSpc>
                <a:spcPct val="90000"/>
              </a:lnSpc>
            </a:pPr>
            <a:r>
              <a:rPr lang="en-AU" sz="2000" dirty="0"/>
              <a:t>cultural events</a:t>
            </a:r>
          </a:p>
          <a:p>
            <a:pPr lvl="1">
              <a:lnSpc>
                <a:spcPct val="90000"/>
              </a:lnSpc>
            </a:pPr>
            <a:r>
              <a:rPr lang="en-AU" sz="2000" dirty="0"/>
              <a:t>family contact</a:t>
            </a:r>
          </a:p>
          <a:p>
            <a:pPr marL="457200" lvl="1" indent="0">
              <a:lnSpc>
                <a:spcPct val="90000"/>
              </a:lnSpc>
              <a:buNone/>
            </a:pPr>
            <a:endParaRPr lang="en-AU" sz="2000" dirty="0"/>
          </a:p>
          <a:p>
            <a:pPr>
              <a:lnSpc>
                <a:spcPct val="90000"/>
              </a:lnSpc>
            </a:pPr>
            <a:r>
              <a:rPr lang="en-AU" sz="1900" dirty="0"/>
              <a:t>Foster and Kinship Care Agency</a:t>
            </a:r>
          </a:p>
          <a:p>
            <a:pPr>
              <a:lnSpc>
                <a:spcPct val="90000"/>
              </a:lnSpc>
            </a:pPr>
            <a:endParaRPr lang="en-AU" sz="2000" dirty="0"/>
          </a:p>
          <a:p>
            <a:pPr>
              <a:lnSpc>
                <a:spcPct val="90000"/>
              </a:lnSpc>
            </a:pPr>
            <a:r>
              <a:rPr lang="en-AU" sz="2000" dirty="0"/>
              <a:t>Other services</a:t>
            </a:r>
          </a:p>
          <a:p>
            <a:pPr lvl="1">
              <a:lnSpc>
                <a:spcPct val="90000"/>
              </a:lnSpc>
            </a:pPr>
            <a:r>
              <a:rPr lang="en-AU" sz="2000" dirty="0"/>
              <a:t>Queensland Foster and Kinship Care </a:t>
            </a:r>
          </a:p>
          <a:p>
            <a:pPr lvl="1">
              <a:lnSpc>
                <a:spcPct val="90000"/>
              </a:lnSpc>
            </a:pPr>
            <a:r>
              <a:rPr lang="en-AU" sz="2000" dirty="0"/>
              <a:t>CREATE </a:t>
            </a:r>
          </a:p>
          <a:p>
            <a:pPr lvl="1">
              <a:lnSpc>
                <a:spcPct val="90000"/>
              </a:lnSpc>
            </a:pPr>
            <a:r>
              <a:rPr lang="en-AU" sz="2000" dirty="0"/>
              <a:t>Community Visitor (CV – OPG)</a:t>
            </a:r>
          </a:p>
          <a:p>
            <a:pPr marL="0" indent="0">
              <a:lnSpc>
                <a:spcPct val="90000"/>
              </a:lnSpc>
              <a:buNone/>
            </a:pPr>
            <a:endParaRPr lang="en-AU" sz="2000" dirty="0"/>
          </a:p>
        </p:txBody>
      </p:sp>
      <p:sp>
        <p:nvSpPr>
          <p:cNvPr id="4" name="Title 1">
            <a:extLst>
              <a:ext uri="{FF2B5EF4-FFF2-40B4-BE49-F238E27FC236}">
                <a16:creationId xmlns:a16="http://schemas.microsoft.com/office/drawing/2014/main" id="{F07ED7E9-4902-47BC-934A-525D00602D8B}"/>
              </a:ext>
            </a:extLst>
          </p:cNvPr>
          <p:cNvSpPr>
            <a:spLocks noGrp="1"/>
          </p:cNvSpPr>
          <p:nvPr>
            <p:ph type="title"/>
          </p:nvPr>
        </p:nvSpPr>
        <p:spPr>
          <a:xfrm>
            <a:off x="815009" y="685396"/>
            <a:ext cx="2395330" cy="637001"/>
          </a:xfrm>
        </p:spPr>
        <p:txBody>
          <a:bodyPr anchor="ctr">
            <a:noAutofit/>
          </a:bodyPr>
          <a:lstStyle/>
          <a:p>
            <a:pPr algn="l"/>
            <a:r>
              <a:rPr lang="en-AU" sz="2800" b="1" dirty="0"/>
              <a:t>Advocacy</a:t>
            </a:r>
          </a:p>
        </p:txBody>
      </p:sp>
      <p:pic>
        <p:nvPicPr>
          <p:cNvPr id="6" name="Picture 5" descr="A picture containing text, clipart&#10;&#10;Description automatically generated">
            <a:extLst>
              <a:ext uri="{FF2B5EF4-FFF2-40B4-BE49-F238E27FC236}">
                <a16:creationId xmlns:a16="http://schemas.microsoft.com/office/drawing/2014/main" id="{95F9238C-B4CD-433F-96DE-17D1F8EF50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80086" y="2322509"/>
            <a:ext cx="2688341" cy="3496450"/>
          </a:xfrm>
          <a:prstGeom prst="rect">
            <a:avLst/>
          </a:prstGeom>
        </p:spPr>
      </p:pic>
    </p:spTree>
    <p:extLst>
      <p:ext uri="{BB962C8B-B14F-4D97-AF65-F5344CB8AC3E}">
        <p14:creationId xmlns:p14="http://schemas.microsoft.com/office/powerpoint/2010/main" val="288282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4824670-82F4-4BE6-9257-42F85B59C43D}"/>
              </a:ext>
            </a:extLst>
          </p:cNvPr>
          <p:cNvSpPr>
            <a:spLocks noGrp="1"/>
          </p:cNvSpPr>
          <p:nvPr>
            <p:ph sz="half" idx="1"/>
          </p:nvPr>
        </p:nvSpPr>
        <p:spPr>
          <a:xfrm>
            <a:off x="1533940" y="1820090"/>
            <a:ext cx="8229599" cy="4154402"/>
          </a:xfrm>
        </p:spPr>
        <p:txBody>
          <a:bodyPr>
            <a:normAutofit/>
          </a:bodyPr>
          <a:lstStyle/>
          <a:p>
            <a:pPr marL="0" indent="0">
              <a:buNone/>
            </a:pPr>
            <a:r>
              <a:rPr lang="en-AU" sz="2400" dirty="0">
                <a:solidFill>
                  <a:srgbClr val="0070C0"/>
                </a:solidFill>
              </a:rPr>
              <a:t>What if you feel like you’re not being heard?</a:t>
            </a:r>
          </a:p>
          <a:p>
            <a:pPr marL="0" indent="0">
              <a:buNone/>
            </a:pPr>
            <a:endParaRPr lang="en-AU" sz="1600" dirty="0">
              <a:solidFill>
                <a:srgbClr val="0070C0"/>
              </a:solidFill>
            </a:endParaRPr>
          </a:p>
          <a:p>
            <a:pPr>
              <a:lnSpc>
                <a:spcPct val="90000"/>
              </a:lnSpc>
            </a:pPr>
            <a:r>
              <a:rPr lang="en-AU" sz="2000" dirty="0"/>
              <a:t>Complaints processes</a:t>
            </a:r>
          </a:p>
          <a:p>
            <a:pPr lvl="1">
              <a:lnSpc>
                <a:spcPct val="90000"/>
              </a:lnSpc>
            </a:pPr>
            <a:r>
              <a:rPr lang="en-AU" sz="2000" dirty="0"/>
              <a:t>CSO </a:t>
            </a:r>
          </a:p>
          <a:p>
            <a:pPr lvl="1">
              <a:lnSpc>
                <a:spcPct val="90000"/>
              </a:lnSpc>
            </a:pPr>
            <a:r>
              <a:rPr lang="en-AU" sz="2000" dirty="0"/>
              <a:t>Team Leader</a:t>
            </a:r>
          </a:p>
          <a:p>
            <a:pPr lvl="1">
              <a:lnSpc>
                <a:spcPct val="90000"/>
              </a:lnSpc>
            </a:pPr>
            <a:r>
              <a:rPr lang="en-AU" sz="2000" dirty="0"/>
              <a:t>CSSC Manager </a:t>
            </a:r>
          </a:p>
          <a:p>
            <a:pPr lvl="1">
              <a:lnSpc>
                <a:spcPct val="90000"/>
              </a:lnSpc>
            </a:pPr>
            <a:r>
              <a:rPr lang="en-AU" sz="2000" dirty="0"/>
              <a:t>Child Safety Complaints Unit</a:t>
            </a:r>
          </a:p>
          <a:p>
            <a:pPr lvl="1">
              <a:lnSpc>
                <a:spcPct val="90000"/>
              </a:lnSpc>
            </a:pPr>
            <a:r>
              <a:rPr lang="en-AU" sz="2000" dirty="0"/>
              <a:t>Office of the Public Guardian (OPG)</a:t>
            </a:r>
          </a:p>
          <a:p>
            <a:pPr lvl="1">
              <a:lnSpc>
                <a:spcPct val="90000"/>
              </a:lnSpc>
            </a:pPr>
            <a:r>
              <a:rPr lang="en-AU" sz="2000" dirty="0"/>
              <a:t> QCAT</a:t>
            </a:r>
          </a:p>
          <a:p>
            <a:pPr lvl="1">
              <a:lnSpc>
                <a:spcPct val="90000"/>
              </a:lnSpc>
            </a:pPr>
            <a:r>
              <a:rPr lang="en-AU" sz="2000" dirty="0"/>
              <a:t> Ombudsman</a:t>
            </a:r>
            <a:endParaRPr lang="en-AU" sz="3200" dirty="0"/>
          </a:p>
          <a:p>
            <a:pPr marL="0" indent="0">
              <a:buNone/>
            </a:pPr>
            <a:endParaRPr lang="en-AU" sz="2400" dirty="0">
              <a:solidFill>
                <a:srgbClr val="0070C0"/>
              </a:solidFill>
            </a:endParaRPr>
          </a:p>
        </p:txBody>
      </p:sp>
      <p:sp>
        <p:nvSpPr>
          <p:cNvPr id="4" name="Title 1">
            <a:extLst>
              <a:ext uri="{FF2B5EF4-FFF2-40B4-BE49-F238E27FC236}">
                <a16:creationId xmlns:a16="http://schemas.microsoft.com/office/drawing/2014/main" id="{A0B41FF7-CB32-4BF8-A745-91B439452EC3}"/>
              </a:ext>
            </a:extLst>
          </p:cNvPr>
          <p:cNvSpPr>
            <a:spLocks noGrp="1"/>
          </p:cNvSpPr>
          <p:nvPr>
            <p:ph type="title"/>
          </p:nvPr>
        </p:nvSpPr>
        <p:spPr>
          <a:xfrm>
            <a:off x="815009" y="663620"/>
            <a:ext cx="2557849" cy="578236"/>
          </a:xfrm>
        </p:spPr>
        <p:txBody>
          <a:bodyPr anchor="ctr">
            <a:noAutofit/>
          </a:bodyPr>
          <a:lstStyle/>
          <a:p>
            <a:pPr algn="l"/>
            <a:r>
              <a:rPr lang="en-AU" sz="2800" b="1" dirty="0"/>
              <a:t>Advocacy</a:t>
            </a:r>
          </a:p>
        </p:txBody>
      </p:sp>
    </p:spTree>
    <p:extLst>
      <p:ext uri="{BB962C8B-B14F-4D97-AF65-F5344CB8AC3E}">
        <p14:creationId xmlns:p14="http://schemas.microsoft.com/office/powerpoint/2010/main" val="2720882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8447466-80F6-47D9-9A60-47EA0A14F042}"/>
              </a:ext>
            </a:extLst>
          </p:cNvPr>
          <p:cNvSpPr>
            <a:spLocks noGrp="1"/>
          </p:cNvSpPr>
          <p:nvPr>
            <p:ph idx="1"/>
          </p:nvPr>
        </p:nvSpPr>
        <p:spPr>
          <a:xfrm>
            <a:off x="815009" y="2315414"/>
            <a:ext cx="8955156" cy="3553104"/>
          </a:xfrm>
        </p:spPr>
        <p:txBody>
          <a:bodyPr>
            <a:normAutofit/>
          </a:bodyPr>
          <a:lstStyle/>
          <a:p>
            <a:pPr marL="0" indent="0">
              <a:buNone/>
            </a:pPr>
            <a:r>
              <a:rPr lang="en-AU" sz="2400" dirty="0">
                <a:solidFill>
                  <a:srgbClr val="0070C0"/>
                </a:solidFill>
              </a:rPr>
              <a:t>Community Visitor Program (CV-OPG)</a:t>
            </a:r>
          </a:p>
          <a:p>
            <a:pPr marL="0" indent="0">
              <a:buNone/>
            </a:pPr>
            <a:endParaRPr lang="en-AU" sz="2400" dirty="0">
              <a:solidFill>
                <a:srgbClr val="0070C0"/>
              </a:solidFill>
            </a:endParaRPr>
          </a:p>
          <a:p>
            <a:pPr marL="185738" indent="0">
              <a:buNone/>
            </a:pPr>
            <a:r>
              <a:rPr lang="en-AU" sz="1800" dirty="0"/>
              <a:t>The Office of the Public Guardian (OPG) provide the Community Visitor program for children and young people in care.</a:t>
            </a:r>
          </a:p>
          <a:p>
            <a:pPr marL="185738" indent="0">
              <a:buNone/>
            </a:pPr>
            <a:endParaRPr lang="en-AU" sz="1100" dirty="0"/>
          </a:p>
          <a:p>
            <a:pPr marL="185738" indent="0">
              <a:buNone/>
            </a:pPr>
            <a:r>
              <a:rPr lang="en-AU" sz="1800" dirty="0"/>
              <a:t>Community Visitor’s (CVs) are employed by the OPG on a part-time basis to visit children and young people in care.</a:t>
            </a:r>
          </a:p>
          <a:p>
            <a:pPr marL="185738" indent="0">
              <a:buNone/>
            </a:pPr>
            <a:endParaRPr lang="en-AU" sz="1100" dirty="0"/>
          </a:p>
          <a:p>
            <a:pPr marL="185738" indent="0">
              <a:buNone/>
            </a:pPr>
            <a:r>
              <a:rPr lang="en-AU" sz="1800" dirty="0"/>
              <a:t>CV’s check that children and young people are provided with appropriate standards of care and advocate of their behalf.</a:t>
            </a:r>
          </a:p>
        </p:txBody>
      </p:sp>
      <p:sp>
        <p:nvSpPr>
          <p:cNvPr id="4" name="Title 1">
            <a:extLst>
              <a:ext uri="{FF2B5EF4-FFF2-40B4-BE49-F238E27FC236}">
                <a16:creationId xmlns:a16="http://schemas.microsoft.com/office/drawing/2014/main" id="{29D3BF66-3AC9-4586-AE83-B084BF0C5F78}"/>
              </a:ext>
            </a:extLst>
          </p:cNvPr>
          <p:cNvSpPr>
            <a:spLocks noGrp="1"/>
          </p:cNvSpPr>
          <p:nvPr>
            <p:ph type="title"/>
          </p:nvPr>
        </p:nvSpPr>
        <p:spPr>
          <a:xfrm>
            <a:off x="815009" y="779654"/>
            <a:ext cx="2383152" cy="492554"/>
          </a:xfrm>
        </p:spPr>
        <p:txBody>
          <a:bodyPr>
            <a:normAutofit fontScale="90000"/>
          </a:bodyPr>
          <a:lstStyle/>
          <a:p>
            <a:pPr algn="l"/>
            <a:r>
              <a:rPr lang="en-AU" sz="2800" b="1" dirty="0"/>
              <a:t>Advocacy</a:t>
            </a:r>
          </a:p>
        </p:txBody>
      </p:sp>
      <p:pic>
        <p:nvPicPr>
          <p:cNvPr id="6" name="Picture 5" descr="Diagram&#10;&#10;Description automatically generated">
            <a:extLst>
              <a:ext uri="{FF2B5EF4-FFF2-40B4-BE49-F238E27FC236}">
                <a16:creationId xmlns:a16="http://schemas.microsoft.com/office/drawing/2014/main" id="{51BA5AAE-7D24-4BBA-813C-BAF1F222D5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19359" y="603603"/>
            <a:ext cx="2162432" cy="2162432"/>
          </a:xfrm>
          <a:prstGeom prst="rect">
            <a:avLst/>
          </a:prstGeom>
        </p:spPr>
      </p:pic>
    </p:spTree>
    <p:extLst>
      <p:ext uri="{BB962C8B-B14F-4D97-AF65-F5344CB8AC3E}">
        <p14:creationId xmlns:p14="http://schemas.microsoft.com/office/powerpoint/2010/main" val="2047284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210339" y="278295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8E2E529-0F08-4365-9014-0C02571B3AED}"/>
              </a:ext>
            </a:extLst>
          </p:cNvPr>
          <p:cNvSpPr/>
          <p:nvPr/>
        </p:nvSpPr>
        <p:spPr>
          <a:xfrm>
            <a:off x="4454463" y="1751781"/>
            <a:ext cx="3124047"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D955FD69-D1A9-48A5-849F-76C195A8B8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3799" y="3075591"/>
            <a:ext cx="3905373" cy="2868008"/>
          </a:xfrm>
          <a:prstGeom prst="rect">
            <a:avLst/>
          </a:prstGeom>
        </p:spPr>
      </p:pic>
    </p:spTree>
    <p:extLst>
      <p:ext uri="{BB962C8B-B14F-4D97-AF65-F5344CB8AC3E}">
        <p14:creationId xmlns:p14="http://schemas.microsoft.com/office/powerpoint/2010/main" val="1471250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2801B22-F707-411E-9774-94B63EAD9277}"/>
              </a:ext>
            </a:extLst>
          </p:cNvPr>
          <p:cNvSpPr>
            <a:spLocks noGrp="1"/>
          </p:cNvSpPr>
          <p:nvPr>
            <p:ph type="title"/>
          </p:nvPr>
        </p:nvSpPr>
        <p:spPr>
          <a:xfrm>
            <a:off x="815009" y="633811"/>
            <a:ext cx="7384774" cy="620812"/>
          </a:xfrm>
        </p:spPr>
        <p:txBody>
          <a:bodyPr>
            <a:noAutofit/>
          </a:bodyPr>
          <a:lstStyle/>
          <a:p>
            <a:pPr algn="l"/>
            <a:r>
              <a:rPr lang="en-AU" sz="2400" b="1" dirty="0"/>
              <a:t>Module three: Early days in a care arrangement</a:t>
            </a:r>
          </a:p>
        </p:txBody>
      </p:sp>
      <p:sp>
        <p:nvSpPr>
          <p:cNvPr id="4" name="Content Placeholder 2">
            <a:extLst>
              <a:ext uri="{FF2B5EF4-FFF2-40B4-BE49-F238E27FC236}">
                <a16:creationId xmlns:a16="http://schemas.microsoft.com/office/drawing/2014/main" id="{0C10D818-B6B1-4FB9-8A24-A458FE8E4223}"/>
              </a:ext>
            </a:extLst>
          </p:cNvPr>
          <p:cNvSpPr>
            <a:spLocks noGrp="1"/>
          </p:cNvSpPr>
          <p:nvPr>
            <p:ph idx="1"/>
          </p:nvPr>
        </p:nvSpPr>
        <p:spPr>
          <a:xfrm>
            <a:off x="819978" y="1954665"/>
            <a:ext cx="10088217" cy="3561552"/>
          </a:xfrm>
        </p:spPr>
        <p:txBody>
          <a:bodyPr>
            <a:normAutofit/>
          </a:bodyPr>
          <a:lstStyle/>
          <a:p>
            <a:pPr marL="0" indent="0">
              <a:buNone/>
            </a:pPr>
            <a:r>
              <a:rPr lang="en-AU" sz="2400" dirty="0">
                <a:solidFill>
                  <a:srgbClr val="0070C0"/>
                </a:solidFill>
              </a:rPr>
              <a:t>Learning outcomes</a:t>
            </a:r>
          </a:p>
          <a:p>
            <a:pPr marL="0" indent="0">
              <a:buNone/>
            </a:pPr>
            <a:endParaRPr lang="en-AU" sz="1200" dirty="0">
              <a:solidFill>
                <a:srgbClr val="0070C0"/>
              </a:solidFill>
            </a:endParaRPr>
          </a:p>
          <a:p>
            <a:pPr marL="627063" indent="-285750">
              <a:buFont typeface="Arial" panose="020B0604020202020204" pitchFamily="34" charset="0"/>
              <a:buChar char="•"/>
            </a:pPr>
            <a:r>
              <a:rPr lang="en-GB" sz="1600" dirty="0"/>
              <a:t>Discuss the factors that would be taken into consideration in deciding whether to accept a care arrangement.</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Outline key factors in building a relationship with a child or young person while respecting their privacy.</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Demonstrate understanding of the framework for decision making in meeting a child or young person’s protective needs.</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Demonstrate knowledge of ways to encourage a child or young person’s sense of self and identity.</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Demonstrate understanding of advocacy for children and young people.</a:t>
            </a:r>
          </a:p>
          <a:p>
            <a:pPr marL="0" indent="0">
              <a:buNone/>
            </a:pPr>
            <a:endParaRPr lang="en-AU" dirty="0"/>
          </a:p>
        </p:txBody>
      </p:sp>
    </p:spTree>
    <p:extLst>
      <p:ext uri="{BB962C8B-B14F-4D97-AF65-F5344CB8AC3E}">
        <p14:creationId xmlns:p14="http://schemas.microsoft.com/office/powerpoint/2010/main" val="658863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DBE6614-E0EA-4B69-A052-E3C8964AD1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61101" y="1421025"/>
            <a:ext cx="6269798" cy="4015949"/>
          </a:xfrm>
          <a:prstGeom prst="rect">
            <a:avLst/>
          </a:prstGeom>
        </p:spPr>
      </p:pic>
    </p:spTree>
    <p:extLst>
      <p:ext uri="{BB962C8B-B14F-4D97-AF65-F5344CB8AC3E}">
        <p14:creationId xmlns:p14="http://schemas.microsoft.com/office/powerpoint/2010/main" val="50555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3301095-5967-4030-B311-7A6D6C93A8DA}"/>
              </a:ext>
            </a:extLst>
          </p:cNvPr>
          <p:cNvSpPr>
            <a:spLocks noGrp="1"/>
          </p:cNvSpPr>
          <p:nvPr>
            <p:ph type="title"/>
          </p:nvPr>
        </p:nvSpPr>
        <p:spPr>
          <a:xfrm>
            <a:off x="815009" y="616545"/>
            <a:ext cx="5158408" cy="653359"/>
          </a:xfrm>
        </p:spPr>
        <p:txBody>
          <a:bodyPr>
            <a:normAutofit/>
          </a:bodyPr>
          <a:lstStyle/>
          <a:p>
            <a:pPr algn="l"/>
            <a:r>
              <a:rPr lang="en-AU" sz="3100" b="1" dirty="0"/>
              <a:t>Care Arrangement</a:t>
            </a:r>
            <a:endParaRPr lang="en-AU" sz="2700" dirty="0"/>
          </a:p>
        </p:txBody>
      </p:sp>
      <p:pic>
        <p:nvPicPr>
          <p:cNvPr id="4" name="Picture 3" descr="A picture containing doll, clipart&#10;&#10;Description automatically generated">
            <a:extLst>
              <a:ext uri="{FF2B5EF4-FFF2-40B4-BE49-F238E27FC236}">
                <a16:creationId xmlns:a16="http://schemas.microsoft.com/office/drawing/2014/main" id="{29C4C54B-C9A0-4E86-937B-1C9EF08EE7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88026" y="2845186"/>
            <a:ext cx="4368281" cy="3233385"/>
          </a:xfrm>
          <a:prstGeom prst="rect">
            <a:avLst/>
          </a:prstGeom>
        </p:spPr>
      </p:pic>
      <p:sp>
        <p:nvSpPr>
          <p:cNvPr id="6" name="TextBox 5">
            <a:extLst>
              <a:ext uri="{FF2B5EF4-FFF2-40B4-BE49-F238E27FC236}">
                <a16:creationId xmlns:a16="http://schemas.microsoft.com/office/drawing/2014/main" id="{21DBA975-6652-4586-A5D6-2E7B54B87465}"/>
              </a:ext>
            </a:extLst>
          </p:cNvPr>
          <p:cNvSpPr txBox="1"/>
          <p:nvPr/>
        </p:nvSpPr>
        <p:spPr>
          <a:xfrm>
            <a:off x="815009" y="1559939"/>
            <a:ext cx="6500191" cy="461665"/>
          </a:xfrm>
          <a:prstGeom prst="rect">
            <a:avLst/>
          </a:prstGeom>
          <a:noFill/>
        </p:spPr>
        <p:txBody>
          <a:bodyPr wrap="square">
            <a:spAutoFit/>
          </a:bodyPr>
          <a:lstStyle/>
          <a:p>
            <a:r>
              <a:rPr lang="en-AU" sz="2400" b="1" dirty="0"/>
              <a:t>Accepting a child or young person into your care</a:t>
            </a:r>
          </a:p>
        </p:txBody>
      </p:sp>
    </p:spTree>
    <p:extLst>
      <p:ext uri="{BB962C8B-B14F-4D97-AF65-F5344CB8AC3E}">
        <p14:creationId xmlns:p14="http://schemas.microsoft.com/office/powerpoint/2010/main" val="66429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13562326-7CD5-4D1F-B5D6-3901E76BACCB}"/>
              </a:ext>
            </a:extLst>
          </p:cNvPr>
          <p:cNvSpPr>
            <a:spLocks noGrp="1"/>
          </p:cNvSpPr>
          <p:nvPr>
            <p:ph type="title"/>
          </p:nvPr>
        </p:nvSpPr>
        <p:spPr>
          <a:xfrm>
            <a:off x="815009" y="825245"/>
            <a:ext cx="5166819" cy="387790"/>
          </a:xfrm>
        </p:spPr>
        <p:txBody>
          <a:bodyPr>
            <a:noAutofit/>
          </a:bodyPr>
          <a:lstStyle/>
          <a:p>
            <a:pPr algn="l"/>
            <a:r>
              <a:rPr lang="en-AU" sz="2800" b="1" dirty="0"/>
              <a:t>Care Arrangement</a:t>
            </a:r>
            <a:endParaRPr lang="en-AU" sz="2800" dirty="0"/>
          </a:p>
        </p:txBody>
      </p:sp>
      <p:sp>
        <p:nvSpPr>
          <p:cNvPr id="4" name="Content Placeholder 2">
            <a:extLst>
              <a:ext uri="{FF2B5EF4-FFF2-40B4-BE49-F238E27FC236}">
                <a16:creationId xmlns:a16="http://schemas.microsoft.com/office/drawing/2014/main" id="{00CBBABC-50B6-4DD6-B7C9-3DB364959F2B}"/>
              </a:ext>
            </a:extLst>
          </p:cNvPr>
          <p:cNvSpPr>
            <a:spLocks noGrp="1"/>
          </p:cNvSpPr>
          <p:nvPr>
            <p:ph idx="1"/>
          </p:nvPr>
        </p:nvSpPr>
        <p:spPr>
          <a:xfrm>
            <a:off x="1162845" y="2103430"/>
            <a:ext cx="9866309" cy="4034116"/>
          </a:xfrm>
        </p:spPr>
        <p:txBody>
          <a:bodyPr>
            <a:normAutofit/>
          </a:bodyPr>
          <a:lstStyle/>
          <a:p>
            <a:pPr marL="0" indent="0">
              <a:buNone/>
            </a:pPr>
            <a:r>
              <a:rPr lang="en-AU" sz="2000" dirty="0">
                <a:solidFill>
                  <a:srgbClr val="0070C0"/>
                </a:solidFill>
              </a:rPr>
              <a:t>Can I meet:</a:t>
            </a:r>
          </a:p>
          <a:p>
            <a:pPr lvl="1"/>
            <a:r>
              <a:rPr lang="en-AU" sz="1600" dirty="0"/>
              <a:t>The Charter of Rights</a:t>
            </a:r>
          </a:p>
          <a:p>
            <a:pPr lvl="1"/>
            <a:r>
              <a:rPr lang="en-AU" sz="1600" dirty="0"/>
              <a:t>Principles of the Act</a:t>
            </a:r>
          </a:p>
          <a:p>
            <a:pPr lvl="1"/>
            <a:r>
              <a:rPr lang="en-AU" sz="1600" dirty="0"/>
              <a:t>Statement of Standards</a:t>
            </a:r>
          </a:p>
          <a:p>
            <a:pPr lvl="1"/>
            <a:r>
              <a:rPr lang="en-AU" sz="1600" i="1" dirty="0"/>
              <a:t>Human Rights Act 2019</a:t>
            </a:r>
          </a:p>
          <a:p>
            <a:pPr marL="0" lvl="1" indent="0">
              <a:buNone/>
            </a:pPr>
            <a:endParaRPr lang="en-AU" sz="1800" dirty="0">
              <a:solidFill>
                <a:srgbClr val="0070C0"/>
              </a:solidFill>
            </a:endParaRPr>
          </a:p>
          <a:p>
            <a:pPr marL="0" lvl="1" indent="0">
              <a:buNone/>
            </a:pPr>
            <a:r>
              <a:rPr lang="en-GB" sz="1800" dirty="0">
                <a:solidFill>
                  <a:srgbClr val="0070C0"/>
                </a:solidFill>
              </a:rPr>
              <a:t>Briefly review the Charter of Rights and the Principles of the Act:</a:t>
            </a:r>
          </a:p>
          <a:p>
            <a:pPr marL="0" lvl="1" indent="0">
              <a:buNone/>
            </a:pPr>
            <a:endParaRPr lang="en-GB" sz="900" dirty="0">
              <a:solidFill>
                <a:srgbClr val="0070C0"/>
              </a:solidFill>
            </a:endParaRPr>
          </a:p>
          <a:p>
            <a:pPr marL="685800" lvl="2" indent="-285750">
              <a:buFont typeface="Wingdings" panose="05000000000000000000" pitchFamily="2" charset="2"/>
              <a:buChar char="ð"/>
            </a:pPr>
            <a:r>
              <a:rPr lang="en-GB" sz="1600" dirty="0"/>
              <a:t>Carefully consider each of the Statement of Standards provided to you</a:t>
            </a:r>
          </a:p>
          <a:p>
            <a:pPr marL="685800" lvl="2" indent="-285750">
              <a:buFont typeface="Wingdings" panose="05000000000000000000" pitchFamily="2" charset="2"/>
              <a:buChar char="ð"/>
            </a:pPr>
            <a:r>
              <a:rPr lang="en-GB" sz="1600" dirty="0"/>
              <a:t>Note down one way you could meet each Statement of Standard</a:t>
            </a:r>
          </a:p>
          <a:p>
            <a:pPr marL="685800" lvl="2" indent="-285750">
              <a:buFont typeface="Wingdings" panose="05000000000000000000" pitchFamily="2" charset="2"/>
              <a:buChar char="ð"/>
            </a:pPr>
            <a:r>
              <a:rPr lang="en-GB" sz="1600" dirty="0"/>
              <a:t>Are there any challenges you might face in meeting any of the Statement of Standards</a:t>
            </a:r>
          </a:p>
          <a:p>
            <a:pPr marL="685800" lvl="2" indent="-285750">
              <a:buFont typeface="Wingdings" panose="05000000000000000000" pitchFamily="2" charset="2"/>
              <a:buChar char="ð"/>
            </a:pPr>
            <a:r>
              <a:rPr lang="en-GB" sz="1600" dirty="0"/>
              <a:t>Discuss your answers or provide solutions to challenges</a:t>
            </a:r>
          </a:p>
          <a:p>
            <a:pPr marL="0" lvl="1" indent="0">
              <a:buNone/>
            </a:pPr>
            <a:endParaRPr lang="en-AU" sz="1800" dirty="0">
              <a:solidFill>
                <a:srgbClr val="0070C0"/>
              </a:solidFill>
            </a:endParaRPr>
          </a:p>
        </p:txBody>
      </p:sp>
      <p:sp>
        <p:nvSpPr>
          <p:cNvPr id="6" name="TextBox 5">
            <a:extLst>
              <a:ext uri="{FF2B5EF4-FFF2-40B4-BE49-F238E27FC236}">
                <a16:creationId xmlns:a16="http://schemas.microsoft.com/office/drawing/2014/main" id="{6EAF8720-60CE-4295-A51E-FD77A2D891B7}"/>
              </a:ext>
            </a:extLst>
          </p:cNvPr>
          <p:cNvSpPr txBox="1"/>
          <p:nvPr/>
        </p:nvSpPr>
        <p:spPr>
          <a:xfrm>
            <a:off x="856844" y="1427400"/>
            <a:ext cx="6097656" cy="430887"/>
          </a:xfrm>
          <a:prstGeom prst="rect">
            <a:avLst/>
          </a:prstGeom>
          <a:noFill/>
        </p:spPr>
        <p:txBody>
          <a:bodyPr wrap="square">
            <a:spAutoFit/>
          </a:bodyPr>
          <a:lstStyle/>
          <a:p>
            <a:r>
              <a:rPr lang="en-AU" sz="2200" b="1" dirty="0"/>
              <a:t>What you need to know and consider</a:t>
            </a:r>
          </a:p>
        </p:txBody>
      </p:sp>
    </p:spTree>
    <p:extLst>
      <p:ext uri="{BB962C8B-B14F-4D97-AF65-F5344CB8AC3E}">
        <p14:creationId xmlns:p14="http://schemas.microsoft.com/office/powerpoint/2010/main" val="132784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432235" y="254441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3F9C8DC-85EB-4308-B362-1A9CC1335CF6}"/>
              </a:ext>
            </a:extLst>
          </p:cNvPr>
          <p:cNvSpPr/>
          <p:nvPr/>
        </p:nvSpPr>
        <p:spPr>
          <a:xfrm>
            <a:off x="4571999" y="1600204"/>
            <a:ext cx="2769551"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399FAF4A-5B8D-47CF-8232-1D573EE8DB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32548" y="2743966"/>
            <a:ext cx="3648452" cy="2679332"/>
          </a:xfrm>
          <a:prstGeom prst="rect">
            <a:avLst/>
          </a:prstGeom>
        </p:spPr>
      </p:pic>
    </p:spTree>
    <p:extLst>
      <p:ext uri="{BB962C8B-B14F-4D97-AF65-F5344CB8AC3E}">
        <p14:creationId xmlns:p14="http://schemas.microsoft.com/office/powerpoint/2010/main" val="23402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CB7AD45-5E69-4171-88D1-50C3A2ADBB3D}"/>
              </a:ext>
            </a:extLst>
          </p:cNvPr>
          <p:cNvSpPr>
            <a:spLocks noGrp="1"/>
          </p:cNvSpPr>
          <p:nvPr>
            <p:ph idx="1"/>
          </p:nvPr>
        </p:nvSpPr>
        <p:spPr>
          <a:xfrm>
            <a:off x="815009" y="2097986"/>
            <a:ext cx="10022577" cy="4306888"/>
          </a:xfrm>
        </p:spPr>
        <p:txBody>
          <a:bodyPr>
            <a:normAutofit/>
          </a:bodyPr>
          <a:lstStyle/>
          <a:p>
            <a:pPr marL="0" indent="0">
              <a:buNone/>
            </a:pPr>
            <a:r>
              <a:rPr lang="en-AU" sz="2000" dirty="0">
                <a:solidFill>
                  <a:srgbClr val="0070C0"/>
                </a:solidFill>
              </a:rPr>
              <a:t>Foster Carer Agreement (FCA)</a:t>
            </a:r>
          </a:p>
          <a:p>
            <a:pPr marL="0" indent="0">
              <a:buNone/>
            </a:pPr>
            <a:r>
              <a:rPr lang="en-GB" sz="1600" dirty="0"/>
              <a:t>A Foster care agreement or FCA is a written agreement negotiated between each foster carer, their foster and kinship care service and Child Safety to:</a:t>
            </a:r>
          </a:p>
          <a:p>
            <a:pPr marL="714375">
              <a:buFont typeface="Arial" panose="020B0604020202020204" pitchFamily="34" charset="0"/>
              <a:buChar char="•"/>
            </a:pPr>
            <a:r>
              <a:rPr lang="en-GB" sz="1600" dirty="0"/>
              <a:t>set out the terms and responsibilities between the foster carer, their agency and Child Safety, including:</a:t>
            </a:r>
          </a:p>
          <a:p>
            <a:pPr marL="1114425" lvl="1">
              <a:buFont typeface="Arial" panose="020B0604020202020204" pitchFamily="34" charset="0"/>
              <a:buChar char="•"/>
            </a:pPr>
            <a:r>
              <a:rPr lang="en-GB" sz="1200" dirty="0"/>
              <a:t>Types of care arrangements the carer can and cannot provide care for i.e. </a:t>
            </a:r>
            <a:r>
              <a:rPr lang="en-GB" sz="1200" i="1" dirty="0"/>
              <a:t>primary, short-break (respite) or emergency</a:t>
            </a:r>
          </a:p>
          <a:p>
            <a:pPr marL="1114425" lvl="1">
              <a:buFont typeface="Arial" panose="020B0604020202020204" pitchFamily="34" charset="0"/>
              <a:buChar char="•"/>
            </a:pPr>
            <a:r>
              <a:rPr lang="en-GB" sz="1200" dirty="0"/>
              <a:t>The number of children/ young people you can provide care for</a:t>
            </a:r>
          </a:p>
          <a:p>
            <a:pPr marL="1114425" lvl="1">
              <a:buFont typeface="Arial" panose="020B0604020202020204" pitchFamily="34" charset="0"/>
              <a:buChar char="•"/>
            </a:pPr>
            <a:r>
              <a:rPr lang="en-GB" sz="1200" dirty="0"/>
              <a:t>Gender and age ranges of children and young people the carer can/cannot provide care for</a:t>
            </a:r>
          </a:p>
          <a:p>
            <a:pPr marL="1114425" lvl="1">
              <a:buFont typeface="Arial" panose="020B0604020202020204" pitchFamily="34" charset="0"/>
              <a:buChar char="•"/>
            </a:pPr>
            <a:r>
              <a:rPr lang="en-GB" sz="1200" dirty="0"/>
              <a:t>Your language and culture</a:t>
            </a:r>
          </a:p>
          <a:p>
            <a:pPr marL="1114425" lvl="1">
              <a:buFont typeface="Arial" panose="020B0604020202020204" pitchFamily="34" charset="0"/>
              <a:buChar char="•"/>
            </a:pPr>
            <a:r>
              <a:rPr lang="en-GB" sz="1200" dirty="0"/>
              <a:t>School catchment area</a:t>
            </a:r>
          </a:p>
          <a:p>
            <a:pPr marL="1114425" lvl="1">
              <a:buFont typeface="Arial" panose="020B0604020202020204" pitchFamily="34" charset="0"/>
              <a:buChar char="•"/>
            </a:pPr>
            <a:r>
              <a:rPr lang="en-GB" sz="1200" dirty="0"/>
              <a:t>The foster carers family support requirements</a:t>
            </a:r>
          </a:p>
          <a:p>
            <a:pPr marL="1114425" lvl="1">
              <a:buFont typeface="Arial" panose="020B0604020202020204" pitchFamily="34" charset="0"/>
              <a:buChar char="•"/>
            </a:pPr>
            <a:r>
              <a:rPr lang="en-GB" sz="1200" dirty="0"/>
              <a:t>Any additional supports and considerations required by a carer who provides other regulated care services from their home i.e. family day care.</a:t>
            </a:r>
          </a:p>
          <a:p>
            <a:pPr marL="714375">
              <a:buFont typeface="Arial" panose="020B0604020202020204" pitchFamily="34" charset="0"/>
              <a:buChar char="•"/>
            </a:pPr>
            <a:r>
              <a:rPr lang="en-GB" sz="1600" dirty="0"/>
              <a:t>Plan for meeting the carer’s ongoing development and support needs</a:t>
            </a:r>
          </a:p>
          <a:p>
            <a:pPr marL="0" indent="0">
              <a:buNone/>
            </a:pPr>
            <a:endParaRPr lang="en-GB" sz="1600" dirty="0"/>
          </a:p>
          <a:p>
            <a:pPr marL="0" indent="0">
              <a:buNone/>
            </a:pPr>
            <a:r>
              <a:rPr lang="en-GB" sz="1600" dirty="0"/>
              <a:t>An FCA is approved by a CSSC Manager</a:t>
            </a:r>
          </a:p>
          <a:p>
            <a:pPr marL="0" indent="0">
              <a:buNone/>
            </a:pPr>
            <a:endParaRPr lang="en-AU" dirty="0"/>
          </a:p>
        </p:txBody>
      </p:sp>
      <p:sp>
        <p:nvSpPr>
          <p:cNvPr id="4" name="Title 1">
            <a:extLst>
              <a:ext uri="{FF2B5EF4-FFF2-40B4-BE49-F238E27FC236}">
                <a16:creationId xmlns:a16="http://schemas.microsoft.com/office/drawing/2014/main" id="{7340EB2E-97A5-4C42-B31E-708CFDD75B9E}"/>
              </a:ext>
            </a:extLst>
          </p:cNvPr>
          <p:cNvSpPr>
            <a:spLocks noGrp="1"/>
          </p:cNvSpPr>
          <p:nvPr>
            <p:ph type="title"/>
          </p:nvPr>
        </p:nvSpPr>
        <p:spPr>
          <a:xfrm>
            <a:off x="815009" y="814058"/>
            <a:ext cx="6003234" cy="414142"/>
          </a:xfrm>
        </p:spPr>
        <p:txBody>
          <a:bodyPr>
            <a:noAutofit/>
          </a:bodyPr>
          <a:lstStyle/>
          <a:p>
            <a:pPr algn="l"/>
            <a:r>
              <a:rPr lang="en-AU" sz="2800" b="1" dirty="0"/>
              <a:t>Accepting a care arrangement</a:t>
            </a:r>
            <a:endParaRPr lang="en-AU" sz="2800" dirty="0"/>
          </a:p>
        </p:txBody>
      </p:sp>
      <p:sp>
        <p:nvSpPr>
          <p:cNvPr id="6" name="TextBox 5">
            <a:extLst>
              <a:ext uri="{FF2B5EF4-FFF2-40B4-BE49-F238E27FC236}">
                <a16:creationId xmlns:a16="http://schemas.microsoft.com/office/drawing/2014/main" id="{2EE0825E-28B7-4374-B540-8EECF5D8D7D6}"/>
              </a:ext>
            </a:extLst>
          </p:cNvPr>
          <p:cNvSpPr txBox="1"/>
          <p:nvPr/>
        </p:nvSpPr>
        <p:spPr>
          <a:xfrm>
            <a:off x="815009" y="1409154"/>
            <a:ext cx="6097656" cy="461665"/>
          </a:xfrm>
          <a:prstGeom prst="rect">
            <a:avLst/>
          </a:prstGeom>
          <a:noFill/>
        </p:spPr>
        <p:txBody>
          <a:bodyPr wrap="square">
            <a:spAutoFit/>
          </a:bodyPr>
          <a:lstStyle/>
          <a:p>
            <a:r>
              <a:rPr lang="en-AU" sz="2400" b="1" dirty="0"/>
              <a:t>What you need to know and consider</a:t>
            </a:r>
          </a:p>
        </p:txBody>
      </p:sp>
    </p:spTree>
    <p:extLst>
      <p:ext uri="{BB962C8B-B14F-4D97-AF65-F5344CB8AC3E}">
        <p14:creationId xmlns:p14="http://schemas.microsoft.com/office/powerpoint/2010/main" val="1607233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TotalTime>
  <Words>4570</Words>
  <Application>Microsoft Office PowerPoint</Application>
  <PresentationFormat>Widescreen</PresentationFormat>
  <Paragraphs>484</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Office Theme</vt:lpstr>
      <vt:lpstr>Getting ready to start training</vt:lpstr>
      <vt:lpstr>PowerPoint Presentation</vt:lpstr>
      <vt:lpstr>PowerPoint Presentation</vt:lpstr>
      <vt:lpstr>Module three: Early days in a care arrangement</vt:lpstr>
      <vt:lpstr>PowerPoint Presentation</vt:lpstr>
      <vt:lpstr>Care Arrangement</vt:lpstr>
      <vt:lpstr>Care Arrangement</vt:lpstr>
      <vt:lpstr>PowerPoint Presentation</vt:lpstr>
      <vt:lpstr>Accepting a care arrangement</vt:lpstr>
      <vt:lpstr>Accepting a care arrangement</vt:lpstr>
      <vt:lpstr>Accepting a care arrangement </vt:lpstr>
      <vt:lpstr>Accepting a care arrangement</vt:lpstr>
      <vt:lpstr>Accepting a care arrangement </vt:lpstr>
      <vt:lpstr>Accepting a care arrangement </vt:lpstr>
      <vt:lpstr>Building Relationships &amp; Confidentiality</vt:lpstr>
      <vt:lpstr>Building Relationships </vt:lpstr>
      <vt:lpstr>Building Relationships</vt:lpstr>
      <vt:lpstr>Building Relationships </vt:lpstr>
      <vt:lpstr>Building Relationships  </vt:lpstr>
      <vt:lpstr>Building Relationships</vt:lpstr>
      <vt:lpstr>Privacy and confidentiality</vt:lpstr>
      <vt:lpstr>Privacy and confidentiality</vt:lpstr>
      <vt:lpstr>Privacy and confidentiality</vt:lpstr>
      <vt:lpstr>Privacy and confidentiality</vt:lpstr>
      <vt:lpstr>Privacy and confidentiality</vt:lpstr>
      <vt:lpstr>Privacy and confidentiality</vt:lpstr>
      <vt:lpstr>Privacy and confidentiality</vt:lpstr>
      <vt:lpstr>Case Planning &amp; Decision Making</vt:lpstr>
      <vt:lpstr>Case Planning</vt:lpstr>
      <vt:lpstr>Case Planning</vt:lpstr>
      <vt:lpstr>Case Planning</vt:lpstr>
      <vt:lpstr>Case Planning</vt:lpstr>
      <vt:lpstr>Case Planning</vt:lpstr>
      <vt:lpstr>Decision Making</vt:lpstr>
      <vt:lpstr>PowerPoint Presentation</vt:lpstr>
      <vt:lpstr>Decision Making</vt:lpstr>
      <vt:lpstr>Decision Making</vt:lpstr>
      <vt:lpstr>Decision Making</vt:lpstr>
      <vt:lpstr>Decision Making</vt:lpstr>
      <vt:lpstr>Decision Making</vt:lpstr>
      <vt:lpstr>PowerPoint Presentation</vt:lpstr>
      <vt:lpstr>Promoting a positive sense of self and identity for a child or young person in care</vt:lpstr>
      <vt:lpstr>Promoting a positive sense of self and identity</vt:lpstr>
      <vt:lpstr>PowerPoint Presentation</vt:lpstr>
      <vt:lpstr>Promoting a positive sense of self and identity</vt:lpstr>
      <vt:lpstr>Promoting a positive sense of self and identity</vt:lpstr>
      <vt:lpstr>Advocacy</vt:lpstr>
      <vt:lpstr>Advocacy</vt:lpstr>
      <vt:lpstr>Advocacy</vt:lpstr>
      <vt:lpstr>Advocacy</vt:lpstr>
      <vt:lpstr>Advocacy</vt:lpstr>
      <vt:lpstr>Advocacy</vt:lpstr>
      <vt:lpstr>PowerPoint Presentation</vt:lpstr>
      <vt:lpstr>Module three: Early days in a care arrangement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widescreen</dc:title>
  <dc:subject>Departmental template</dc:subject>
  <dc:creator>Queensland Government</dc:creator>
  <cp:keywords>Powerpoint; tempate</cp:keywords>
  <cp:lastModifiedBy>Eloise Eggleton</cp:lastModifiedBy>
  <cp:revision>6</cp:revision>
  <dcterms:created xsi:type="dcterms:W3CDTF">2018-06-14T04:54:47Z</dcterms:created>
  <dcterms:modified xsi:type="dcterms:W3CDTF">2022-10-07T05:52:15Z</dcterms:modified>
</cp:coreProperties>
</file>