
<file path=[Content_Types].xml><?xml version="1.0" encoding="utf-8"?>
<Types xmlns="http://schemas.openxmlformats.org/package/2006/content-types">
  <Default ContentType="image/jpeg" Extension="jpeg"/>
  <Default ContentType="image/jpeg" Extension="jp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Id="rId1" Target="ppt/presentation.xml" Type="http://schemas.openxmlformats.org/officeDocument/2006/relationships/officeDocument"/>
<Relationship Id="rId2" Target="docProps/thumbnail.jpeg" Type="http://schemas.openxmlformats.org/package/2006/relationships/metadata/thumbnail"/>
<Relationship Id="rId3" Target="docProps/core.xml" Type="http://schemas.openxmlformats.org/package/2006/relationships/metadata/core-properties"/>
<Relationship Id="rId4" Target="docProps/app.xml" Type="http://schemas.openxmlformats.org/officeDocument/2006/relationships/extended-properties"/>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p:restoredTop sz="86410"/>
  </p:normalViewPr>
  <p:slideViewPr>
    <p:cSldViewPr snapToGrid="0" snapToObjects="1">
      <p:cViewPr varScale="1">
        <p:scale>
          <a:sx n="88" d="100"/>
          <a:sy n="88" d="100"/>
        </p:scale>
        <p:origin x="594" y="78"/>
      </p:cViewPr>
      <p:guideLst>
        <p:guide orient="horz" pos="2160"/>
        <p:guide pos="3840"/>
      </p:guideLst>
    </p:cSldViewPr>
  </p:slideViewPr>
  <p:outlineViewPr>
    <p:cViewPr>
      <p:scale>
        <a:sx n="33" d="100"/>
        <a:sy n="33" d="100"/>
      </p:scale>
      <p:origin x="0" y="-4368"/>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4" d="100"/>
          <a:sy n="74" d="100"/>
        </p:scale>
        <p:origin x="2391" y="54"/>
      </p:cViewPr>
      <p:guideLst/>
    </p:cSldViewPr>
  </p:notesViewPr>
  <p:gridSpacing cx="72008" cy="72008"/>
</p:viewPr>
</file>

<file path=ppt/_rels/presentation.xml.rels><?xml version="1.0" encoding="UTF-8" standalone="yes"?>
<Relationships xmlns="http://schemas.openxmlformats.org/package/2006/relationships">
<Relationship Id="rId1" Target="slideMasters/slideMaster1.xml" Type="http://schemas.openxmlformats.org/officeDocument/2006/relationships/slideMaster"/>
<Relationship Id="rId10" Target="slides/slide9.xml" Type="http://schemas.openxmlformats.org/officeDocument/2006/relationships/slide"/>
<Relationship Id="rId11" Target="notesMasters/notesMaster1.xml" Type="http://schemas.openxmlformats.org/officeDocument/2006/relationships/notesMaster"/>
<Relationship Id="rId12" Target="presProps.xml" Type="http://schemas.openxmlformats.org/officeDocument/2006/relationships/presProps"/>
<Relationship Id="rId13" Target="viewProps.xml" Type="http://schemas.openxmlformats.org/officeDocument/2006/relationships/viewProps"/>
<Relationship Id="rId14" Target="theme/theme1.xml" Type="http://schemas.openxmlformats.org/officeDocument/2006/relationships/theme"/>
<Relationship Id="rId15" Target="tableStyles.xml" Type="http://schemas.openxmlformats.org/officeDocument/2006/relationships/tableStyles"/>
<Relationship Id="rId2" Target="slides/slide1.xml" Type="http://schemas.openxmlformats.org/officeDocument/2006/relationships/slide"/>
<Relationship Id="rId3" Target="slides/slide2.xml" Type="http://schemas.openxmlformats.org/officeDocument/2006/relationships/slide"/>
<Relationship Id="rId4" Target="slides/slide3.xml" Type="http://schemas.openxmlformats.org/officeDocument/2006/relationships/slide"/>
<Relationship Id="rId5" Target="slides/slide4.xml" Type="http://schemas.openxmlformats.org/officeDocument/2006/relationships/slide"/>
<Relationship Id="rId6" Target="slides/slide5.xml" Type="http://schemas.openxmlformats.org/officeDocument/2006/relationships/slide"/>
<Relationship Id="rId7" Target="slides/slide6.xml" Type="http://schemas.openxmlformats.org/officeDocument/2006/relationships/slide"/>
<Relationship Id="rId8" Target="slides/slide7.xml" Type="http://schemas.openxmlformats.org/officeDocument/2006/relationships/slide"/>
<Relationship Id="rId9" Target="slides/slide8.xml" Type="http://schemas.openxmlformats.org/officeDocument/2006/relationships/slide"/>
</Relationships>

</file>

<file path=ppt/notesMasters/_rels/notesMaster1.xml.rels><?xml version="1.0" encoding="UTF-8" standalone="yes"?>
<Relationships xmlns="http://schemas.openxmlformats.org/package/2006/relationships">
<Relationship Id="rId1" Target="../theme/theme2.xml" Type="http://schemas.openxmlformats.org/officeDocument/2006/relationships/theme"/>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E44C2-418B-4239-BA22-303693DBF40D}" type="datetimeFigureOut">
              <a:rPr lang="en-AU" smtClean="0"/>
              <a:t>28/07/2022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E91E86-495C-474B-9F66-4CE1D26A1C26}" type="slidenum">
              <a:rPr lang="en-AU" smtClean="0"/>
              <a:t>‹#›</a:t>
            </a:fld>
            <a:endParaRPr lang="en-AU"/>
          </a:p>
        </p:txBody>
      </p:sp>
    </p:spTree>
    <p:extLst>
      <p:ext uri="{BB962C8B-B14F-4D97-AF65-F5344CB8AC3E}">
        <p14:creationId xmlns:p14="http://schemas.microsoft.com/office/powerpoint/2010/main" val="2700218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1.xml" Type="http://schemas.openxmlformats.org/officeDocument/2006/relationships/slide"/>
</Relationships>

</file>

<file path=ppt/notesSlides/_rels/notesSlide2.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2.xml" Type="http://schemas.openxmlformats.org/officeDocument/2006/relationships/slide"/>
</Relationships>

</file>

<file path=ppt/notesSlides/_rels/notesSlide3.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3.xml" Type="http://schemas.openxmlformats.org/officeDocument/2006/relationships/slide"/>
</Relationships>

</file>

<file path=ppt/notesSlides/_rels/notesSlide4.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4.xml" Type="http://schemas.openxmlformats.org/officeDocument/2006/relationships/slide"/>
</Relationships>

</file>

<file path=ppt/notesSlides/_rels/notesSlide5.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5.xml" Type="http://schemas.openxmlformats.org/officeDocument/2006/relationships/slide"/>
</Relationships>

</file>

<file path=ppt/notesSlides/_rels/notesSlide6.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6.xml" Type="http://schemas.openxmlformats.org/officeDocument/2006/relationships/slide"/>
</Relationships>

</file>

<file path=ppt/notesSlides/_rels/notesSlide7.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7.xml" Type="http://schemas.openxmlformats.org/officeDocument/2006/relationships/slide"/>
</Relationships>

</file>

<file path=ppt/notesSlides/_rels/notesSlide8.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8.xml" Type="http://schemas.openxmlformats.org/officeDocument/2006/relationships/slide"/>
</Relationships>

</file>

<file path=ppt/notesSlides/_rels/notesSlide9.xml.rels><?xml version="1.0" encoding="UTF-8" standalone="yes"?>
<Relationships xmlns="http://schemas.openxmlformats.org/package/2006/relationships">
<Relationship Id="rId1" Target="../notesMasters/notesMaster1.xml" Type="http://schemas.openxmlformats.org/officeDocument/2006/relationships/notesMaster"/>
<Relationship Id="rId2" Target="../slides/slide9.xml" Type="http://schemas.openxmlformats.org/officeDocument/2006/relationships/slide"/>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AU" b="1" dirty="0"/>
              <a:t>Note:</a:t>
            </a:r>
            <a:endParaRPr lang="en-AU" dirty="0"/>
          </a:p>
          <a:p>
            <a:r>
              <a:rPr lang="en-AU" dirty="0"/>
              <a:t> </a:t>
            </a:r>
          </a:p>
          <a:p>
            <a:r>
              <a:rPr lang="en-US" dirty="0"/>
              <a:t>Alice’s father could be included in the sculpture if the trainer’s feel it is appropriate however </a:t>
            </a:r>
            <a:r>
              <a:rPr lang="en-US" i="1" dirty="0"/>
              <a:t>care needs to be taken given some applicants own past experiences.</a:t>
            </a:r>
            <a:endParaRPr lang="en-AU" dirty="0"/>
          </a:p>
          <a:p>
            <a:r>
              <a:rPr lang="en-US" dirty="0"/>
              <a:t> </a:t>
            </a:r>
            <a:endParaRPr lang="en-AU" dirty="0"/>
          </a:p>
          <a:p>
            <a:r>
              <a:rPr lang="en-US" i="1" dirty="0"/>
              <a:t>Trainers must be aware that some participants may get distressed and trainers must assess changes that may occur with participants and make sure they are comfortable especially the person playing the role of Alice.</a:t>
            </a:r>
            <a:endParaRPr lang="en-AU" dirty="0"/>
          </a:p>
          <a:p>
            <a:r>
              <a:rPr lang="en-US" dirty="0"/>
              <a:t> </a:t>
            </a:r>
            <a:endParaRPr lang="en-AU" dirty="0"/>
          </a:p>
          <a:p>
            <a:r>
              <a:rPr lang="en-AU" i="1" dirty="0"/>
              <a:t>If the sculpture is undertaken appropriately it will give strong messages about what it is like for a young person in that situation.</a:t>
            </a:r>
            <a:endParaRPr lang="en-AU" dirty="0"/>
          </a:p>
          <a:p>
            <a:endParaRPr lang="en-AU" dirty="0"/>
          </a:p>
        </p:txBody>
      </p:sp>
      <p:sp>
        <p:nvSpPr>
          <p:cNvPr id="4" name="Slide Number Placeholder 3"/>
          <p:cNvSpPr>
            <a:spLocks noGrp="1"/>
          </p:cNvSpPr>
          <p:nvPr>
            <p:ph type="sldNum" sz="quarter" idx="5"/>
          </p:nvPr>
        </p:nvSpPr>
        <p:spPr/>
        <p:txBody>
          <a:bodyPr/>
          <a:lstStyle/>
          <a:p>
            <a:fld id="{F8E91E86-495C-474B-9F66-4CE1D26A1C26}" type="slidenum">
              <a:rPr lang="en-AU" smtClean="0"/>
              <a:t>1</a:t>
            </a:fld>
            <a:endParaRPr lang="en-AU"/>
          </a:p>
        </p:txBody>
      </p:sp>
    </p:spTree>
    <p:extLst>
      <p:ext uri="{BB962C8B-B14F-4D97-AF65-F5344CB8AC3E}">
        <p14:creationId xmlns:p14="http://schemas.microsoft.com/office/powerpoint/2010/main" val="2420783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AU" b="1" dirty="0"/>
              <a:t>Activity - String Sculpture </a:t>
            </a:r>
          </a:p>
          <a:p>
            <a:endParaRPr lang="en-AU" b="1" dirty="0"/>
          </a:p>
          <a:p>
            <a:r>
              <a:rPr lang="en-AU" b="1" dirty="0"/>
              <a:t>Resources - </a:t>
            </a:r>
            <a:r>
              <a:rPr lang="en-AU" dirty="0"/>
              <a:t>Name tags as per “Players” as described above and a long roll of red tape.</a:t>
            </a:r>
          </a:p>
          <a:p>
            <a:r>
              <a:rPr lang="en-AU" dirty="0"/>
              <a:t> </a:t>
            </a:r>
          </a:p>
          <a:p>
            <a:r>
              <a:rPr lang="en-AU" dirty="0"/>
              <a:t>“String Sculpture”. The purpose of this role play is to highlight the number of players involved in placements and the linkages between the roles.</a:t>
            </a:r>
          </a:p>
          <a:p>
            <a:r>
              <a:rPr lang="en-AU" dirty="0"/>
              <a:t> </a:t>
            </a:r>
          </a:p>
          <a:p>
            <a:r>
              <a:rPr lang="en-AU" i="1" dirty="0"/>
              <a:t>Dependent on the group and experience of the trainer the entire set of these slides do not need to be shown if reading each one detracts from the exercise. Ensure you are familiar with the content of the activity prior to conducting the activity with participants.</a:t>
            </a:r>
            <a:endParaRPr lang="en-AU" dirty="0"/>
          </a:p>
          <a:p>
            <a:r>
              <a:rPr lang="en-AU" dirty="0"/>
              <a:t> </a:t>
            </a:r>
          </a:p>
          <a:p>
            <a:r>
              <a:rPr lang="en-AU" i="1" dirty="0"/>
              <a:t>Explain to participants that you will read out a scenario and invite people to wear a name tag of a particular person in the story. They will then hold the tape and continue to hold it as other players are linked up.</a:t>
            </a:r>
            <a:endParaRPr lang="en-AU" dirty="0"/>
          </a:p>
          <a:p>
            <a:endParaRPr lang="en-AU" dirty="0"/>
          </a:p>
        </p:txBody>
      </p:sp>
      <p:sp>
        <p:nvSpPr>
          <p:cNvPr id="4" name="Slide Number Placeholder 3"/>
          <p:cNvSpPr>
            <a:spLocks noGrp="1"/>
          </p:cNvSpPr>
          <p:nvPr>
            <p:ph type="sldNum" sz="quarter" idx="5"/>
          </p:nvPr>
        </p:nvSpPr>
        <p:spPr/>
        <p:txBody>
          <a:bodyPr/>
          <a:lstStyle/>
          <a:p>
            <a:fld id="{F8E91E86-495C-474B-9F66-4CE1D26A1C26}" type="slidenum">
              <a:rPr lang="en-AU" smtClean="0"/>
              <a:t>2</a:t>
            </a:fld>
            <a:endParaRPr lang="en-AU"/>
          </a:p>
        </p:txBody>
      </p:sp>
    </p:spTree>
    <p:extLst>
      <p:ext uri="{BB962C8B-B14F-4D97-AF65-F5344CB8AC3E}">
        <p14:creationId xmlns:p14="http://schemas.microsoft.com/office/powerpoint/2010/main" val="3919094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AU" b="1" dirty="0"/>
              <a:t>Paragraph 1</a:t>
            </a:r>
          </a:p>
          <a:p>
            <a:r>
              <a:rPr lang="en-AU" dirty="0"/>
              <a:t>Alice is 12 years old. Alice is an only child and lives at home with her mother and father. Alice is in Grade 7 at primary school.</a:t>
            </a:r>
          </a:p>
          <a:p>
            <a:r>
              <a:rPr lang="en-AU" dirty="0"/>
              <a:t> </a:t>
            </a:r>
          </a:p>
          <a:p>
            <a:r>
              <a:rPr lang="en-AU" b="1" dirty="0"/>
              <a:t>Paragraph 2</a:t>
            </a:r>
          </a:p>
          <a:p>
            <a:r>
              <a:rPr lang="en-AU" dirty="0"/>
              <a:t>Alice is normally a bright and happy young person but for the last 2 weeks her best friend Helen and some of her teachers have noticed that she has become quite withdrawn and always appears tired.</a:t>
            </a:r>
          </a:p>
        </p:txBody>
      </p:sp>
      <p:sp>
        <p:nvSpPr>
          <p:cNvPr id="4" name="Slide Number Placeholder 3"/>
          <p:cNvSpPr>
            <a:spLocks noGrp="1"/>
          </p:cNvSpPr>
          <p:nvPr>
            <p:ph type="sldNum" sz="quarter" idx="5"/>
          </p:nvPr>
        </p:nvSpPr>
        <p:spPr/>
        <p:txBody>
          <a:bodyPr/>
          <a:lstStyle/>
          <a:p>
            <a:fld id="{F8E91E86-495C-474B-9F66-4CE1D26A1C26}" type="slidenum">
              <a:rPr lang="en-AU" smtClean="0"/>
              <a:t>3</a:t>
            </a:fld>
            <a:endParaRPr lang="en-AU"/>
          </a:p>
        </p:txBody>
      </p:sp>
    </p:spTree>
    <p:extLst>
      <p:ext uri="{BB962C8B-B14F-4D97-AF65-F5344CB8AC3E}">
        <p14:creationId xmlns:p14="http://schemas.microsoft.com/office/powerpoint/2010/main" val="474925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AU" b="1" dirty="0"/>
              <a:t>Paragraph 3</a:t>
            </a:r>
          </a:p>
          <a:p>
            <a:r>
              <a:rPr lang="en-AU" dirty="0"/>
              <a:t>While Alice and Helen were eating their lunch together Alice started to cry and confided in Helen that her father had been touching her in a sexual manner and that this had been happening since she was 10 years old but had gotten worse in the last month. </a:t>
            </a:r>
          </a:p>
          <a:p>
            <a:endParaRPr lang="en-AU" dirty="0"/>
          </a:p>
          <a:p>
            <a:r>
              <a:rPr lang="en-AU" dirty="0"/>
              <a:t>Alice told Helen that his advances had gotten bolder and that a few weeks ago he tried to touch her while she was in the shower while her mother was at work. </a:t>
            </a:r>
          </a:p>
          <a:p>
            <a:endParaRPr lang="en-AU" dirty="0"/>
          </a:p>
          <a:p>
            <a:r>
              <a:rPr lang="en-AU" dirty="0"/>
              <a:t>Alice told Helen not to tell anyone.</a:t>
            </a:r>
          </a:p>
          <a:p>
            <a:endParaRPr lang="en-AU" dirty="0"/>
          </a:p>
        </p:txBody>
      </p:sp>
      <p:sp>
        <p:nvSpPr>
          <p:cNvPr id="4" name="Slide Number Placeholder 3"/>
          <p:cNvSpPr>
            <a:spLocks noGrp="1"/>
          </p:cNvSpPr>
          <p:nvPr>
            <p:ph type="sldNum" sz="quarter" idx="5"/>
          </p:nvPr>
        </p:nvSpPr>
        <p:spPr/>
        <p:txBody>
          <a:bodyPr/>
          <a:lstStyle/>
          <a:p>
            <a:fld id="{F8E91E86-495C-474B-9F66-4CE1D26A1C26}" type="slidenum">
              <a:rPr lang="en-AU" smtClean="0"/>
              <a:t>4</a:t>
            </a:fld>
            <a:endParaRPr lang="en-AU"/>
          </a:p>
        </p:txBody>
      </p:sp>
    </p:spTree>
    <p:extLst>
      <p:ext uri="{BB962C8B-B14F-4D97-AF65-F5344CB8AC3E}">
        <p14:creationId xmlns:p14="http://schemas.microsoft.com/office/powerpoint/2010/main" val="951395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AU" b="1" dirty="0"/>
              <a:t>Paragraph 4</a:t>
            </a:r>
          </a:p>
          <a:p>
            <a:r>
              <a:rPr lang="en-AU" dirty="0"/>
              <a:t>The next morning Helen decided to see the </a:t>
            </a:r>
            <a:r>
              <a:rPr lang="en-AU" b="1" dirty="0"/>
              <a:t>Guidance Officer</a:t>
            </a:r>
            <a:r>
              <a:rPr lang="en-AU" dirty="0"/>
              <a:t> at the school and talk to her about what Alice had told her. </a:t>
            </a:r>
          </a:p>
          <a:p>
            <a:endParaRPr lang="en-AU" dirty="0"/>
          </a:p>
          <a:p>
            <a:r>
              <a:rPr lang="en-AU" dirty="0"/>
              <a:t>The Guidance Officer called the classroom and asked for Alice to come and see her straight away. Alice told the Guidance Officer what had been happening at home. </a:t>
            </a:r>
          </a:p>
          <a:p>
            <a:endParaRPr lang="en-AU" dirty="0"/>
          </a:p>
          <a:p>
            <a:r>
              <a:rPr lang="en-AU" dirty="0"/>
              <a:t>The Guidance Officer then notified the </a:t>
            </a:r>
            <a:r>
              <a:rPr lang="en-AU" b="1" dirty="0"/>
              <a:t>Principal</a:t>
            </a:r>
            <a:r>
              <a:rPr lang="en-AU" dirty="0"/>
              <a:t> who called the Department of Child Safety, Youth and Women who in turn called the Police.</a:t>
            </a:r>
          </a:p>
          <a:p>
            <a:endParaRPr lang="en-AU" dirty="0"/>
          </a:p>
        </p:txBody>
      </p:sp>
      <p:sp>
        <p:nvSpPr>
          <p:cNvPr id="4" name="Slide Number Placeholder 3"/>
          <p:cNvSpPr>
            <a:spLocks noGrp="1"/>
          </p:cNvSpPr>
          <p:nvPr>
            <p:ph type="sldNum" sz="quarter" idx="5"/>
          </p:nvPr>
        </p:nvSpPr>
        <p:spPr/>
        <p:txBody>
          <a:bodyPr/>
          <a:lstStyle/>
          <a:p>
            <a:fld id="{F8E91E86-495C-474B-9F66-4CE1D26A1C26}" type="slidenum">
              <a:rPr lang="en-AU" smtClean="0"/>
              <a:t>5</a:t>
            </a:fld>
            <a:endParaRPr lang="en-AU"/>
          </a:p>
        </p:txBody>
      </p:sp>
    </p:spTree>
    <p:extLst>
      <p:ext uri="{BB962C8B-B14F-4D97-AF65-F5344CB8AC3E}">
        <p14:creationId xmlns:p14="http://schemas.microsoft.com/office/powerpoint/2010/main" val="2885240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AU" b="1" dirty="0"/>
              <a:t>Paragraph 5</a:t>
            </a:r>
          </a:p>
          <a:p>
            <a:r>
              <a:rPr lang="en-AU" dirty="0"/>
              <a:t>Two CSO’s and a Police Officer came to the school to speak to Alice. The CSO called Alice’s mother and asked her to come to the school also. </a:t>
            </a:r>
          </a:p>
          <a:p>
            <a:endParaRPr lang="en-AU" dirty="0"/>
          </a:p>
          <a:p>
            <a:r>
              <a:rPr lang="en-AU" dirty="0"/>
              <a:t>Alice’s mother did not believe Alice stating that Alice’s father would never do such a thing and she was angry with Alice believing that Alice had made the story up.</a:t>
            </a:r>
          </a:p>
          <a:p>
            <a:r>
              <a:rPr lang="en-AU" dirty="0"/>
              <a:t> </a:t>
            </a:r>
          </a:p>
          <a:p>
            <a:r>
              <a:rPr lang="en-AU" b="1" dirty="0"/>
              <a:t>Paragraph 6</a:t>
            </a:r>
          </a:p>
          <a:p>
            <a:r>
              <a:rPr lang="en-AU" dirty="0"/>
              <a:t>A decision was made that Alice should see a doctor that day to help determine the possible extent of sexual abuse.</a:t>
            </a:r>
          </a:p>
        </p:txBody>
      </p:sp>
      <p:sp>
        <p:nvSpPr>
          <p:cNvPr id="4" name="Slide Number Placeholder 3"/>
          <p:cNvSpPr>
            <a:spLocks noGrp="1"/>
          </p:cNvSpPr>
          <p:nvPr>
            <p:ph type="sldNum" sz="quarter" idx="5"/>
          </p:nvPr>
        </p:nvSpPr>
        <p:spPr/>
        <p:txBody>
          <a:bodyPr/>
          <a:lstStyle/>
          <a:p>
            <a:fld id="{F8E91E86-495C-474B-9F66-4CE1D26A1C26}" type="slidenum">
              <a:rPr lang="en-AU" smtClean="0"/>
              <a:t>6</a:t>
            </a:fld>
            <a:endParaRPr lang="en-AU"/>
          </a:p>
        </p:txBody>
      </p:sp>
    </p:spTree>
    <p:extLst>
      <p:ext uri="{BB962C8B-B14F-4D97-AF65-F5344CB8AC3E}">
        <p14:creationId xmlns:p14="http://schemas.microsoft.com/office/powerpoint/2010/main" val="1723946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AU" b="1" dirty="0"/>
              <a:t>Paragraph 7</a:t>
            </a:r>
          </a:p>
          <a:p>
            <a:r>
              <a:rPr lang="en-AU" dirty="0"/>
              <a:t>The CSO completed a placement referral for Alice and sent it to the PSU so a care arrangement could be sought for Alice.  The PSU sent the referral to the foster and kinship care agencies to request a care arrangement for Alice. </a:t>
            </a:r>
          </a:p>
          <a:p>
            <a:endParaRPr lang="en-AU" dirty="0"/>
          </a:p>
          <a:p>
            <a:r>
              <a:rPr lang="en-AU" dirty="0"/>
              <a:t>A foster care agency contacted the PSU let them know they had spoken with a carer who matched Alice’s needs.</a:t>
            </a:r>
          </a:p>
          <a:p>
            <a:endParaRPr lang="en-AU" dirty="0"/>
          </a:p>
          <a:p>
            <a:r>
              <a:rPr lang="en-AU" dirty="0"/>
              <a:t>Once the care arrangement was approved, arrangements were made with the carers and the foster care support worker to meet Alice and the CSO at the local Child Safety Service Centre. As the carers were picking up their children from sport they too would be there to met Alice.</a:t>
            </a:r>
          </a:p>
          <a:p>
            <a:endParaRPr lang="en-AU" dirty="0"/>
          </a:p>
          <a:p>
            <a:endParaRPr lang="en-AU" dirty="0"/>
          </a:p>
          <a:p>
            <a:r>
              <a:rPr lang="en-AU" dirty="0"/>
              <a:t>It is now 4.30pm the next afternoon after the time that Alice made the disclosure to her friend Helen.</a:t>
            </a:r>
          </a:p>
          <a:p>
            <a:endParaRPr lang="en-AU" dirty="0"/>
          </a:p>
          <a:p>
            <a:endParaRPr lang="en-AU" dirty="0"/>
          </a:p>
        </p:txBody>
      </p:sp>
      <p:sp>
        <p:nvSpPr>
          <p:cNvPr id="4" name="Slide Number Placeholder 3"/>
          <p:cNvSpPr>
            <a:spLocks noGrp="1"/>
          </p:cNvSpPr>
          <p:nvPr>
            <p:ph type="sldNum" sz="quarter" idx="5"/>
          </p:nvPr>
        </p:nvSpPr>
        <p:spPr/>
        <p:txBody>
          <a:bodyPr/>
          <a:lstStyle/>
          <a:p>
            <a:fld id="{F8E91E86-495C-474B-9F66-4CE1D26A1C26}" type="slidenum">
              <a:rPr lang="en-AU" smtClean="0"/>
              <a:t>7</a:t>
            </a:fld>
            <a:endParaRPr lang="en-AU"/>
          </a:p>
        </p:txBody>
      </p:sp>
    </p:spTree>
    <p:extLst>
      <p:ext uri="{BB962C8B-B14F-4D97-AF65-F5344CB8AC3E}">
        <p14:creationId xmlns:p14="http://schemas.microsoft.com/office/powerpoint/2010/main" val="3426481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43025" y="525463"/>
            <a:ext cx="4170363" cy="2346325"/>
          </a:xfrm>
        </p:spPr>
      </p:sp>
      <p:sp>
        <p:nvSpPr>
          <p:cNvPr id="3" name="Notes Placeholder 2"/>
          <p:cNvSpPr>
            <a:spLocks noGrp="1"/>
          </p:cNvSpPr>
          <p:nvPr>
            <p:ph type="body" idx="1"/>
          </p:nvPr>
        </p:nvSpPr>
        <p:spPr>
          <a:xfrm>
            <a:off x="405580" y="3007895"/>
            <a:ext cx="6046839" cy="5906711"/>
          </a:xfrm>
        </p:spPr>
        <p:txBody>
          <a:bodyPr/>
          <a:lstStyle/>
          <a:p>
            <a:pPr algn="just"/>
            <a:r>
              <a:rPr lang="en-AU" sz="1050" b="1" dirty="0"/>
              <a:t>Procedure:</a:t>
            </a:r>
            <a:endParaRPr lang="en-AU" sz="1050" dirty="0"/>
          </a:p>
          <a:p>
            <a:pPr marL="171450" lvl="0" indent="-171450" algn="just">
              <a:buFont typeface="Arial" panose="020B0604020202020204" pitchFamily="34" charset="0"/>
              <a:buChar char="•"/>
            </a:pPr>
            <a:r>
              <a:rPr lang="en-AU" sz="1000" dirty="0"/>
              <a:t>Ask someone to play the role of Alice after reading the first paragraph. Get Alice to hold one end of the string in one hand.</a:t>
            </a:r>
          </a:p>
          <a:p>
            <a:pPr marL="171450" lvl="0" indent="-171450" algn="just">
              <a:buFont typeface="Arial" panose="020B0604020202020204" pitchFamily="34" charset="0"/>
              <a:buChar char="•"/>
            </a:pPr>
            <a:r>
              <a:rPr lang="en-AU" sz="1000" b="1" dirty="0"/>
              <a:t>Read the 2</a:t>
            </a:r>
            <a:r>
              <a:rPr lang="en-AU" sz="1000" b="1" baseline="30000" dirty="0"/>
              <a:t>nd</a:t>
            </a:r>
            <a:r>
              <a:rPr lang="en-AU" sz="1000" b="1" dirty="0"/>
              <a:t> paragraph </a:t>
            </a:r>
            <a:r>
              <a:rPr lang="en-AU" sz="1000" dirty="0"/>
              <a:t>and ask someone to play the role of Helen. Ask Alice how close she would see Helen at this time given that Helen is her best friend. Place length of string in Helen’s hand and direct back to Alice to hold onto as well.</a:t>
            </a:r>
          </a:p>
          <a:p>
            <a:pPr marL="171450" lvl="0" indent="-171450" algn="just">
              <a:buFont typeface="Arial" panose="020B0604020202020204" pitchFamily="34" charset="0"/>
              <a:buChar char="•"/>
            </a:pPr>
            <a:r>
              <a:rPr lang="en-AU" sz="1000" b="1" dirty="0"/>
              <a:t>Read paragraph 3 and 4 </a:t>
            </a:r>
            <a:r>
              <a:rPr lang="en-AU" sz="1000" dirty="0"/>
              <a:t>and ask someone to play the role of the Guidance Officer and the Principal. Ask Alice would she reconsider how close she saw Helen now given that Helen had spoken to the Guidance Officer and the Principal now knows Alice’s information. Ask Alice how close she would see the Guidance Officer and the Principal.</a:t>
            </a:r>
          </a:p>
          <a:p>
            <a:pPr algn="just"/>
            <a:endParaRPr lang="en-AU" sz="600" dirty="0"/>
          </a:p>
          <a:p>
            <a:pPr algn="just"/>
            <a:r>
              <a:rPr lang="en-AU" sz="1050" b="1" dirty="0"/>
              <a:t>Note that the string has to be given to all participants then back to Alice one by one. </a:t>
            </a:r>
          </a:p>
          <a:p>
            <a:pPr marL="171450" lvl="0" indent="-171450" algn="just">
              <a:buFont typeface="Arial" panose="020B0604020202020204" pitchFamily="34" charset="0"/>
              <a:buChar char="•"/>
            </a:pPr>
            <a:r>
              <a:rPr lang="en-AU" sz="1000" b="1" dirty="0"/>
              <a:t>Read paragraph 5</a:t>
            </a:r>
            <a:r>
              <a:rPr lang="en-AU" sz="1000" dirty="0"/>
              <a:t> and introduce the CSO’s and the Police Officer and Alice’s mother. Give participants string remembering to always feed string back to Alice from every participant. Ask Alice how close she saw the CSO’s, the Police Officer and Alice’s mother.</a:t>
            </a:r>
          </a:p>
          <a:p>
            <a:pPr algn="just"/>
            <a:endParaRPr lang="en-AU" sz="700" dirty="0"/>
          </a:p>
          <a:p>
            <a:pPr algn="just"/>
            <a:r>
              <a:rPr lang="en-AU" sz="1050" b="1" dirty="0"/>
              <a:t>Take note to ask Alice how close did she think her mother would be, given that her mother did not believe her story.</a:t>
            </a:r>
          </a:p>
          <a:p>
            <a:pPr marL="171450" lvl="0" indent="-171450" algn="just">
              <a:buFont typeface="Arial" panose="020B0604020202020204" pitchFamily="34" charset="0"/>
              <a:buChar char="•"/>
            </a:pPr>
            <a:r>
              <a:rPr lang="en-AU" sz="1000" b="1" dirty="0"/>
              <a:t>Read paragraph 6 </a:t>
            </a:r>
            <a:r>
              <a:rPr lang="en-AU" sz="1000" dirty="0"/>
              <a:t>and introduce the doctor and ask Alice how close she saw the doctor. </a:t>
            </a:r>
          </a:p>
          <a:p>
            <a:pPr marL="171450" indent="-171450" algn="just">
              <a:buFont typeface="Arial" panose="020B0604020202020204" pitchFamily="34" charset="0"/>
              <a:buChar char="•"/>
            </a:pPr>
            <a:r>
              <a:rPr lang="en-AU" sz="1000" dirty="0"/>
              <a:t>Remember string</a:t>
            </a:r>
          </a:p>
          <a:p>
            <a:pPr marL="171450" lvl="0" indent="-171450" algn="just">
              <a:buFont typeface="Arial" panose="020B0604020202020204" pitchFamily="34" charset="0"/>
              <a:buChar char="•"/>
            </a:pPr>
            <a:r>
              <a:rPr lang="en-AU" sz="1000" b="1" dirty="0"/>
              <a:t>Read paragraph 7 </a:t>
            </a:r>
            <a:r>
              <a:rPr lang="en-AU" sz="1000" dirty="0"/>
              <a:t>and introduce the foster carer support worker, the carers and the 3 children.</a:t>
            </a:r>
          </a:p>
          <a:p>
            <a:pPr marL="171450" lvl="0" indent="-171450" algn="just">
              <a:buFont typeface="Arial" panose="020B0604020202020204" pitchFamily="34" charset="0"/>
              <a:buChar char="•"/>
            </a:pPr>
            <a:r>
              <a:rPr lang="en-AU" sz="1000" dirty="0"/>
              <a:t>Remember string needs to go to every participant and then back to Alice.</a:t>
            </a:r>
          </a:p>
          <a:p>
            <a:pPr marL="171450" lvl="0" indent="-171450" algn="just">
              <a:buFont typeface="Arial" panose="020B0604020202020204" pitchFamily="34" charset="0"/>
              <a:buChar char="•"/>
            </a:pPr>
            <a:r>
              <a:rPr lang="en-AU" sz="1000" dirty="0"/>
              <a:t>Ask Alice how she would feel if her father was there now and how close he would be.</a:t>
            </a:r>
          </a:p>
          <a:p>
            <a:pPr marL="171450" lvl="0" indent="-171450" algn="just">
              <a:buFont typeface="Arial" panose="020B0604020202020204" pitchFamily="34" charset="0"/>
              <a:buChar char="•"/>
            </a:pPr>
            <a:r>
              <a:rPr lang="en-AU" sz="1000" dirty="0"/>
              <a:t>Ask Alice how she must feel given that in the space of 24 hours her life has changed completely after disclosing to Helen.</a:t>
            </a:r>
          </a:p>
          <a:p>
            <a:pPr marL="171450" lvl="0" indent="-171450" algn="just">
              <a:buFont typeface="Arial" panose="020B0604020202020204" pitchFamily="34" charset="0"/>
              <a:buChar char="•"/>
            </a:pPr>
            <a:r>
              <a:rPr lang="en-AU" sz="1000" dirty="0"/>
              <a:t>Ask participants consider what it must feel like to be in Alice’s position.</a:t>
            </a:r>
          </a:p>
          <a:p>
            <a:pPr algn="just"/>
            <a:r>
              <a:rPr lang="en-AU" sz="1050" dirty="0"/>
              <a:t> </a:t>
            </a:r>
          </a:p>
          <a:p>
            <a:pPr marL="803275" indent="-171450" algn="just"/>
            <a:r>
              <a:rPr lang="en-AU" sz="1050" b="1" dirty="0">
                <a:solidFill>
                  <a:schemeClr val="accent6"/>
                </a:solidFill>
              </a:rPr>
              <a:t>Brainstorm</a:t>
            </a:r>
            <a:r>
              <a:rPr lang="en-AU" sz="1050" dirty="0"/>
              <a:t> </a:t>
            </a:r>
            <a:r>
              <a:rPr lang="en-AU" sz="1050" b="1" dirty="0"/>
              <a:t>who else may come into Alice’s life in a short space of time:</a:t>
            </a:r>
          </a:p>
          <a:p>
            <a:pPr marL="803275" lvl="0" indent="-171450" algn="just">
              <a:buFont typeface="Arial" panose="020B0604020202020204" pitchFamily="34" charset="0"/>
              <a:buChar char="•"/>
            </a:pPr>
            <a:r>
              <a:rPr lang="en-AU" sz="1000" dirty="0"/>
              <a:t>Health professionals</a:t>
            </a:r>
          </a:p>
          <a:p>
            <a:pPr marL="803275" lvl="0" indent="-171450" algn="just">
              <a:buFont typeface="Arial" panose="020B0604020202020204" pitchFamily="34" charset="0"/>
              <a:buChar char="•"/>
            </a:pPr>
            <a:r>
              <a:rPr lang="en-AU" sz="1000" dirty="0"/>
              <a:t>Other family members</a:t>
            </a:r>
          </a:p>
          <a:p>
            <a:pPr marL="803275" lvl="0" indent="-171450" algn="just">
              <a:buFont typeface="Arial" panose="020B0604020202020204" pitchFamily="34" charset="0"/>
              <a:buChar char="•"/>
            </a:pPr>
            <a:r>
              <a:rPr lang="en-AU" sz="1000" dirty="0"/>
              <a:t>Counsellors</a:t>
            </a:r>
          </a:p>
          <a:p>
            <a:pPr marL="803275" lvl="0" indent="-171450" algn="just">
              <a:buFont typeface="Arial" panose="020B0604020202020204" pitchFamily="34" charset="0"/>
              <a:buChar char="•"/>
            </a:pPr>
            <a:r>
              <a:rPr lang="en-AU" sz="1000" dirty="0"/>
              <a:t>Other Child safety Staff</a:t>
            </a:r>
          </a:p>
          <a:p>
            <a:pPr marL="803275" lvl="0" indent="-171450" algn="just">
              <a:buFont typeface="Arial" panose="020B0604020202020204" pitchFamily="34" charset="0"/>
              <a:buChar char="•"/>
            </a:pPr>
            <a:r>
              <a:rPr lang="en-AU" sz="1000" dirty="0"/>
              <a:t>Youth Workers</a:t>
            </a:r>
          </a:p>
          <a:p>
            <a:pPr marL="803275" lvl="0" indent="-171450" algn="just">
              <a:buFont typeface="Arial" panose="020B0604020202020204" pitchFamily="34" charset="0"/>
              <a:buChar char="•"/>
            </a:pPr>
            <a:r>
              <a:rPr lang="en-AU" sz="1000" dirty="0"/>
              <a:t>Community Visitors</a:t>
            </a:r>
          </a:p>
          <a:p>
            <a:pPr marL="803275" lvl="0" indent="-171450" algn="just">
              <a:buFont typeface="Arial" panose="020B0604020202020204" pitchFamily="34" charset="0"/>
              <a:buChar char="•"/>
            </a:pPr>
            <a:r>
              <a:rPr lang="en-AU" sz="1000" dirty="0"/>
              <a:t>Others</a:t>
            </a:r>
          </a:p>
          <a:p>
            <a:pPr marL="803275" lvl="0" indent="-171450" algn="just">
              <a:buFont typeface="Arial" panose="020B0604020202020204" pitchFamily="34" charset="0"/>
              <a:buChar char="•"/>
            </a:pPr>
            <a:r>
              <a:rPr lang="en-AU" sz="1000" dirty="0"/>
              <a:t>Ask participants except for Alice to gently pull on the string.</a:t>
            </a:r>
          </a:p>
          <a:p>
            <a:pPr marL="803275" lvl="0" indent="-171450" algn="just">
              <a:buFont typeface="Arial" panose="020B0604020202020204" pitchFamily="34" charset="0"/>
              <a:buChar char="•"/>
            </a:pPr>
            <a:r>
              <a:rPr lang="en-AU" sz="1000" dirty="0"/>
              <a:t>Ask Alice what it feels like.</a:t>
            </a:r>
          </a:p>
          <a:p>
            <a:pPr algn="just"/>
            <a:endParaRPr lang="en-AU" sz="1400" dirty="0"/>
          </a:p>
        </p:txBody>
      </p:sp>
      <p:sp>
        <p:nvSpPr>
          <p:cNvPr id="4" name="Slide Number Placeholder 3"/>
          <p:cNvSpPr>
            <a:spLocks noGrp="1"/>
          </p:cNvSpPr>
          <p:nvPr>
            <p:ph type="sldNum" sz="quarter" idx="5"/>
          </p:nvPr>
        </p:nvSpPr>
        <p:spPr/>
        <p:txBody>
          <a:bodyPr/>
          <a:lstStyle/>
          <a:p>
            <a:fld id="{F8E91E86-495C-474B-9F66-4CE1D26A1C26}" type="slidenum">
              <a:rPr lang="en-AU" smtClean="0"/>
              <a:t>8</a:t>
            </a:fld>
            <a:endParaRPr lang="en-AU"/>
          </a:p>
        </p:txBody>
      </p:sp>
    </p:spTree>
    <p:extLst>
      <p:ext uri="{BB962C8B-B14F-4D97-AF65-F5344CB8AC3E}">
        <p14:creationId xmlns:p14="http://schemas.microsoft.com/office/powerpoint/2010/main" val="3249034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lvl="0" algn="just"/>
            <a:r>
              <a:rPr lang="en-AU" sz="1200" kern="1200" dirty="0">
                <a:solidFill>
                  <a:schemeClr val="tx1"/>
                </a:solidFill>
                <a:effectLst/>
                <a:latin typeface="+mn-lt"/>
                <a:ea typeface="+mn-ea"/>
                <a:cs typeface="+mn-cs"/>
              </a:rPr>
              <a:t>Talk to the participants about what it feels like for a child or young person coming into care and the affect on their physical and emotional responses to what is happening to them given that 24 hours before Alice was living with her family in what the community would see as a less than desirable environment, however still her own family. </a:t>
            </a:r>
          </a:p>
          <a:p>
            <a:pPr lvl="0" algn="just"/>
            <a:endParaRPr lang="en-AU" dirty="0"/>
          </a:p>
          <a:p>
            <a:pPr lvl="0" algn="just"/>
            <a:r>
              <a:rPr lang="en-AU" sz="1200" kern="1200" dirty="0">
                <a:solidFill>
                  <a:schemeClr val="tx1"/>
                </a:solidFill>
                <a:effectLst/>
                <a:latin typeface="+mn-lt"/>
                <a:ea typeface="+mn-ea"/>
                <a:cs typeface="+mn-cs"/>
              </a:rPr>
              <a:t>She is now in a strange and different environment where she is scared and may feel quite helpless given that she probably has very little control over her environment.</a:t>
            </a:r>
          </a:p>
          <a:p>
            <a:pPr lvl="0" algn="just"/>
            <a:r>
              <a:rPr lang="en-AU" sz="1200" kern="1200" dirty="0">
                <a:solidFill>
                  <a:schemeClr val="tx1"/>
                </a:solidFill>
                <a:effectLst/>
                <a:latin typeface="+mn-lt"/>
                <a:ea typeface="+mn-ea"/>
                <a:cs typeface="+mn-cs"/>
              </a:rPr>
              <a:t>Discuss the importance of keeping children in the loop during this early intervention. Young people have often described how crucial information at this stage is for their feelings of wellbeing and stability. Young people often describe feeling disempowered or a distrust of authority if information is limited at this time.</a:t>
            </a:r>
          </a:p>
          <a:p>
            <a:pPr algn="just"/>
            <a:r>
              <a:rPr lang="en-AU" sz="1200" kern="1200" dirty="0">
                <a:solidFill>
                  <a:schemeClr val="tx1"/>
                </a:solidFill>
                <a:effectLst/>
                <a:latin typeface="+mn-lt"/>
                <a:ea typeface="+mn-ea"/>
                <a:cs typeface="+mn-cs"/>
              </a:rPr>
              <a:t> </a:t>
            </a:r>
          </a:p>
          <a:p>
            <a:pPr lvl="0" algn="just"/>
            <a:r>
              <a:rPr lang="en-AU" sz="1200" kern="1200" dirty="0">
                <a:solidFill>
                  <a:schemeClr val="tx1"/>
                </a:solidFill>
                <a:effectLst/>
                <a:latin typeface="+mn-lt"/>
                <a:ea typeface="+mn-ea"/>
                <a:cs typeface="+mn-cs"/>
              </a:rPr>
              <a:t>Ask for last comments and then get everyone to drop the string.</a:t>
            </a:r>
          </a:p>
          <a:p>
            <a:pPr algn="just"/>
            <a:r>
              <a:rPr lang="en-AU" sz="1200" kern="1200" dirty="0">
                <a:solidFill>
                  <a:schemeClr val="tx1"/>
                </a:solidFill>
                <a:effectLst/>
                <a:latin typeface="+mn-lt"/>
                <a:ea typeface="+mn-ea"/>
                <a:cs typeface="+mn-cs"/>
              </a:rPr>
              <a:t> </a:t>
            </a:r>
          </a:p>
          <a:p>
            <a:pPr lvl="0" algn="just"/>
            <a:r>
              <a:rPr lang="en-AU" sz="1200" kern="1200" dirty="0">
                <a:solidFill>
                  <a:schemeClr val="tx1"/>
                </a:solidFill>
                <a:effectLst/>
                <a:latin typeface="+mn-lt"/>
                <a:ea typeface="+mn-ea"/>
                <a:cs typeface="+mn-cs"/>
              </a:rPr>
              <a:t>Always make sure everyone is ok given the nature of the story and that there may be participants who have experienced events in their life that could trigger feelings for them.</a:t>
            </a:r>
          </a:p>
          <a:p>
            <a:pPr algn="just"/>
            <a:endParaRPr lang="en-AU" dirty="0"/>
          </a:p>
        </p:txBody>
      </p:sp>
      <p:sp>
        <p:nvSpPr>
          <p:cNvPr id="4" name="Slide Number Placeholder 3"/>
          <p:cNvSpPr>
            <a:spLocks noGrp="1"/>
          </p:cNvSpPr>
          <p:nvPr>
            <p:ph type="sldNum" sz="quarter" idx="5"/>
          </p:nvPr>
        </p:nvSpPr>
        <p:spPr/>
        <p:txBody>
          <a:bodyPr/>
          <a:lstStyle/>
          <a:p>
            <a:fld id="{F8E91E86-495C-474B-9F66-4CE1D26A1C26}" type="slidenum">
              <a:rPr lang="en-AU" smtClean="0"/>
              <a:t>9</a:t>
            </a:fld>
            <a:endParaRPr lang="en-AU"/>
          </a:p>
        </p:txBody>
      </p:sp>
    </p:spTree>
    <p:extLst>
      <p:ext uri="{BB962C8B-B14F-4D97-AF65-F5344CB8AC3E}">
        <p14:creationId xmlns:p14="http://schemas.microsoft.com/office/powerpoint/2010/main" val="3171983783"/>
      </p:ext>
    </p:extLst>
  </p:cSld>
  <p:clrMapOvr>
    <a:masterClrMapping/>
  </p:clrMapOvr>
</p:notes>
</file>

<file path=ppt/slideLayouts/_rels/slideLayout1.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10.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11.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2.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3.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4.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5.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6.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7.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8.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_rels/slideLayout9.xml.rels><?xml version="1.0" encoding="UTF-8" standalone="yes"?>
<Relationships xmlns="http://schemas.openxmlformats.org/package/2006/relationships">
<Relationship Id="rId1" Target="../slideMasters/slideMaster1.xml" Type="http://schemas.openxmlformats.org/officeDocument/2006/relationships/slideMaster"/>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5CA842DC-8DB7-2048-9704-3687E4233107}" type="datetimeFigureOut">
              <a:rPr lang="en-US" smtClean="0"/>
              <a:t>7/28/2022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B1702-4078-3C41-853C-CC40FC43C511}" type="slidenum">
              <a:rPr lang="en-US" smtClean="0"/>
              <a:t>‹#›</a:t>
            </a:fld>
            <a:endParaRPr lang="en-US"/>
          </a:p>
        </p:txBody>
      </p:sp>
    </p:spTree>
    <p:extLst>
      <p:ext uri="{BB962C8B-B14F-4D97-AF65-F5344CB8AC3E}">
        <p14:creationId xmlns:p14="http://schemas.microsoft.com/office/powerpoint/2010/main" val="497528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5CA842DC-8DB7-2048-9704-3687E4233107}" type="datetimeFigureOut">
              <a:rPr lang="en-US" smtClean="0"/>
              <a:t>7/28/2022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B1702-4078-3C41-853C-CC40FC43C511}" type="slidenum">
              <a:rPr lang="en-US" smtClean="0"/>
              <a:t>‹#›</a:t>
            </a:fld>
            <a:endParaRPr lang="en-US"/>
          </a:p>
        </p:txBody>
      </p:sp>
    </p:spTree>
    <p:extLst>
      <p:ext uri="{BB962C8B-B14F-4D97-AF65-F5344CB8AC3E}">
        <p14:creationId xmlns:p14="http://schemas.microsoft.com/office/powerpoint/2010/main" val="4187371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5CA842DC-8DB7-2048-9704-3687E4233107}" type="datetimeFigureOut">
              <a:rPr lang="en-US" smtClean="0"/>
              <a:t>7/28/2022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B1702-4078-3C41-853C-CC40FC43C511}" type="slidenum">
              <a:rPr lang="en-US" smtClean="0"/>
              <a:t>‹#›</a:t>
            </a:fld>
            <a:endParaRPr lang="en-US"/>
          </a:p>
        </p:txBody>
      </p:sp>
    </p:spTree>
    <p:extLst>
      <p:ext uri="{BB962C8B-B14F-4D97-AF65-F5344CB8AC3E}">
        <p14:creationId xmlns:p14="http://schemas.microsoft.com/office/powerpoint/2010/main" val="3330227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5CA842DC-8DB7-2048-9704-3687E4233107}" type="datetimeFigureOut">
              <a:rPr lang="en-US" smtClean="0"/>
              <a:t>7/28/2022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B1702-4078-3C41-853C-CC40FC43C511}" type="slidenum">
              <a:rPr lang="en-US" smtClean="0"/>
              <a:t>‹#›</a:t>
            </a:fld>
            <a:endParaRPr lang="en-US"/>
          </a:p>
        </p:txBody>
      </p:sp>
    </p:spTree>
    <p:extLst>
      <p:ext uri="{BB962C8B-B14F-4D97-AF65-F5344CB8AC3E}">
        <p14:creationId xmlns:p14="http://schemas.microsoft.com/office/powerpoint/2010/main" val="2831069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5CA842DC-8DB7-2048-9704-3687E4233107}" type="datetimeFigureOut">
              <a:rPr lang="en-US" smtClean="0"/>
              <a:t>7/28/2022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B1702-4078-3C41-853C-CC40FC43C511}" type="slidenum">
              <a:rPr lang="en-US" smtClean="0"/>
              <a:t>‹#›</a:t>
            </a:fld>
            <a:endParaRPr lang="en-US"/>
          </a:p>
        </p:txBody>
      </p:sp>
    </p:spTree>
    <p:extLst>
      <p:ext uri="{BB962C8B-B14F-4D97-AF65-F5344CB8AC3E}">
        <p14:creationId xmlns:p14="http://schemas.microsoft.com/office/powerpoint/2010/main" val="2703270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fld id="{5CA842DC-8DB7-2048-9704-3687E4233107}" type="datetimeFigureOut">
              <a:rPr lang="en-US" smtClean="0"/>
              <a:t>7/28/2022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B1702-4078-3C41-853C-CC40FC43C511}" type="slidenum">
              <a:rPr lang="en-US" smtClean="0"/>
              <a:t>‹#›</a:t>
            </a:fld>
            <a:endParaRPr lang="en-US"/>
          </a:p>
        </p:txBody>
      </p:sp>
    </p:spTree>
    <p:extLst>
      <p:ext uri="{BB962C8B-B14F-4D97-AF65-F5344CB8AC3E}">
        <p14:creationId xmlns:p14="http://schemas.microsoft.com/office/powerpoint/2010/main" val="1432564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5CA842DC-8DB7-2048-9704-3687E4233107}" type="datetimeFigureOut">
              <a:rPr lang="en-US" smtClean="0"/>
              <a:t>7/28/2022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B1702-4078-3C41-853C-CC40FC43C511}" type="slidenum">
              <a:rPr lang="en-US" smtClean="0"/>
              <a:t>‹#›</a:t>
            </a:fld>
            <a:endParaRPr lang="en-US"/>
          </a:p>
        </p:txBody>
      </p:sp>
    </p:spTree>
    <p:extLst>
      <p:ext uri="{BB962C8B-B14F-4D97-AF65-F5344CB8AC3E}">
        <p14:creationId xmlns:p14="http://schemas.microsoft.com/office/powerpoint/2010/main" val="2244876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5CA842DC-8DB7-2048-9704-3687E4233107}" type="datetimeFigureOut">
              <a:rPr lang="en-US" smtClean="0"/>
              <a:t>7/28/2022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B1702-4078-3C41-853C-CC40FC43C511}" type="slidenum">
              <a:rPr lang="en-US" smtClean="0"/>
              <a:t>‹#›</a:t>
            </a:fld>
            <a:endParaRPr lang="en-US"/>
          </a:p>
        </p:txBody>
      </p:sp>
    </p:spTree>
    <p:extLst>
      <p:ext uri="{BB962C8B-B14F-4D97-AF65-F5344CB8AC3E}">
        <p14:creationId xmlns:p14="http://schemas.microsoft.com/office/powerpoint/2010/main" val="2705220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A842DC-8DB7-2048-9704-3687E4233107}" type="datetimeFigureOut">
              <a:rPr lang="en-US" smtClean="0"/>
              <a:t>7/28/2022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AB1702-4078-3C41-853C-CC40FC43C511}" type="slidenum">
              <a:rPr lang="en-US" smtClean="0"/>
              <a:t>‹#›</a:t>
            </a:fld>
            <a:endParaRPr lang="en-US"/>
          </a:p>
        </p:txBody>
      </p:sp>
    </p:spTree>
    <p:extLst>
      <p:ext uri="{BB962C8B-B14F-4D97-AF65-F5344CB8AC3E}">
        <p14:creationId xmlns:p14="http://schemas.microsoft.com/office/powerpoint/2010/main" val="192975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5CA842DC-8DB7-2048-9704-3687E4233107}" type="datetimeFigureOut">
              <a:rPr lang="en-US" smtClean="0"/>
              <a:t>7/28/2022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B1702-4078-3C41-853C-CC40FC43C511}" type="slidenum">
              <a:rPr lang="en-US" smtClean="0"/>
              <a:t>‹#›</a:t>
            </a:fld>
            <a:endParaRPr lang="en-US"/>
          </a:p>
        </p:txBody>
      </p:sp>
    </p:spTree>
    <p:extLst>
      <p:ext uri="{BB962C8B-B14F-4D97-AF65-F5344CB8AC3E}">
        <p14:creationId xmlns:p14="http://schemas.microsoft.com/office/powerpoint/2010/main" val="4167397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5CA842DC-8DB7-2048-9704-3687E4233107}" type="datetimeFigureOut">
              <a:rPr lang="en-US" smtClean="0"/>
              <a:t>7/28/2022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B1702-4078-3C41-853C-CC40FC43C511}" type="slidenum">
              <a:rPr lang="en-US" smtClean="0"/>
              <a:t>‹#›</a:t>
            </a:fld>
            <a:endParaRPr lang="en-US"/>
          </a:p>
        </p:txBody>
      </p:sp>
    </p:spTree>
    <p:extLst>
      <p:ext uri="{BB962C8B-B14F-4D97-AF65-F5344CB8AC3E}">
        <p14:creationId xmlns:p14="http://schemas.microsoft.com/office/powerpoint/2010/main" val="3968374763"/>
      </p:ext>
    </p:extLst>
  </p:cSld>
  <p:clrMapOvr>
    <a:masterClrMapping/>
  </p:clrMapOvr>
</p:sldLayout>
</file>

<file path=ppt/slideMasters/_rels/slideMaster1.xml.rels><?xml version="1.0" encoding="UTF-8" standalone="yes"?>
<Relationships xmlns="http://schemas.openxmlformats.org/package/2006/relationships">
<Relationship Id="rId1" Target="../slideLayouts/slideLayout1.xml" Type="http://schemas.openxmlformats.org/officeDocument/2006/relationships/slideLayout"/>
<Relationship Id="rId10" Target="../slideLayouts/slideLayout10.xml" Type="http://schemas.openxmlformats.org/officeDocument/2006/relationships/slideLayout"/>
<Relationship Id="rId11" Target="../slideLayouts/slideLayout11.xml" Type="http://schemas.openxmlformats.org/officeDocument/2006/relationships/slideLayout"/>
<Relationship Id="rId12" Target="../theme/theme1.xml" Type="http://schemas.openxmlformats.org/officeDocument/2006/relationships/theme"/>
<Relationship Id="rId13" Target="../media/image1.jpg" Type="http://schemas.openxmlformats.org/officeDocument/2006/relationships/image"/>
<Relationship Id="rId2" Target="../slideLayouts/slideLayout2.xml" Type="http://schemas.openxmlformats.org/officeDocument/2006/relationships/slideLayout"/>
<Relationship Id="rId3" Target="../slideLayouts/slideLayout3.xml" Type="http://schemas.openxmlformats.org/officeDocument/2006/relationships/slideLayout"/>
<Relationship Id="rId4" Target="../slideLayouts/slideLayout4.xml" Type="http://schemas.openxmlformats.org/officeDocument/2006/relationships/slideLayout"/>
<Relationship Id="rId5" Target="../slideLayouts/slideLayout5.xml" Type="http://schemas.openxmlformats.org/officeDocument/2006/relationships/slideLayout"/>
<Relationship Id="rId6" Target="../slideLayouts/slideLayout6.xml" Type="http://schemas.openxmlformats.org/officeDocument/2006/relationships/slideLayout"/>
<Relationship Id="rId7" Target="../slideLayouts/slideLayout7.xml" Type="http://schemas.openxmlformats.org/officeDocument/2006/relationships/slideLayout"/>
<Relationship Id="rId8" Target="../slideLayouts/slideLayout8.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AU" dirty="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842DC-8DB7-2048-9704-3687E4233107}" type="datetimeFigureOut">
              <a:rPr lang="en-US" smtClean="0"/>
              <a:t>7/28/2022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B1702-4078-3C41-853C-CC40FC43C511}" type="slidenum">
              <a:rPr lang="en-US" smtClean="0"/>
              <a:t>‹#›</a:t>
            </a:fld>
            <a:endParaRPr lang="en-US"/>
          </a:p>
        </p:txBody>
      </p:sp>
    </p:spTree>
    <p:extLst>
      <p:ext uri="{BB962C8B-B14F-4D97-AF65-F5344CB8AC3E}">
        <p14:creationId xmlns:p14="http://schemas.microsoft.com/office/powerpoint/2010/main" val="6226905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arget="../slideLayouts/slideLayout1.xml" Type="http://schemas.openxmlformats.org/officeDocument/2006/relationships/slideLayout"/>
<Relationship Id="rId2" Target="../notesSlides/notesSlide1.xml" Type="http://schemas.openxmlformats.org/officeDocument/2006/relationships/notesSlide"/>
<Relationship Id="rId3" Target="../media/image2.jpg" Type="http://schemas.openxmlformats.org/officeDocument/2006/relationships/image"/>
</Relationships>

</file>

<file path=ppt/slides/_rels/slide2.xml.rels><?xml version="1.0" encoding="UTF-8" standalone="yes"?>
<Relationships xmlns="http://schemas.openxmlformats.org/package/2006/relationships">
<Relationship Id="rId1" Target="../slideLayouts/slideLayout2.xml" Type="http://schemas.openxmlformats.org/officeDocument/2006/relationships/slideLayout"/>
<Relationship Id="rId2" Target="../notesSlides/notesSlide2.xml" Type="http://schemas.openxmlformats.org/officeDocument/2006/relationships/notesSlide"/>
</Relationships>

</file>

<file path=ppt/slides/_rels/slide3.xml.rels><?xml version="1.0" encoding="UTF-8" standalone="yes"?>
<Relationships xmlns="http://schemas.openxmlformats.org/package/2006/relationships">
<Relationship Id="rId1" Target="../slideLayouts/slideLayout2.xml" Type="http://schemas.openxmlformats.org/officeDocument/2006/relationships/slideLayout"/>
<Relationship Id="rId2" Target="../notesSlides/notesSlide3.xml" Type="http://schemas.openxmlformats.org/officeDocument/2006/relationships/notesSlide"/>
</Relationships>

</file>

<file path=ppt/slides/_rels/slide4.xml.rels><?xml version="1.0" encoding="UTF-8" standalone="yes"?>
<Relationships xmlns="http://schemas.openxmlformats.org/package/2006/relationships">
<Relationship Id="rId1" Target="../slideLayouts/slideLayout2.xml" Type="http://schemas.openxmlformats.org/officeDocument/2006/relationships/slideLayout"/>
<Relationship Id="rId2" Target="../notesSlides/notesSlide4.xml" Type="http://schemas.openxmlformats.org/officeDocument/2006/relationships/notesSlide"/>
</Relationships>

</file>

<file path=ppt/slides/_rels/slide5.xml.rels><?xml version="1.0" encoding="UTF-8" standalone="yes"?>
<Relationships xmlns="http://schemas.openxmlformats.org/package/2006/relationships">
<Relationship Id="rId1" Target="../slideLayouts/slideLayout2.xml" Type="http://schemas.openxmlformats.org/officeDocument/2006/relationships/slideLayout"/>
<Relationship Id="rId2" Target="../notesSlides/notesSlide5.xml" Type="http://schemas.openxmlformats.org/officeDocument/2006/relationships/notesSlide"/>
</Relationships>

</file>

<file path=ppt/slides/_rels/slide6.xml.rels><?xml version="1.0" encoding="UTF-8" standalone="yes"?>
<Relationships xmlns="http://schemas.openxmlformats.org/package/2006/relationships">
<Relationship Id="rId1" Target="../slideLayouts/slideLayout2.xml" Type="http://schemas.openxmlformats.org/officeDocument/2006/relationships/slideLayout"/>
<Relationship Id="rId2" Target="../notesSlides/notesSlide6.xml" Type="http://schemas.openxmlformats.org/officeDocument/2006/relationships/notesSlide"/>
</Relationships>

</file>

<file path=ppt/slides/_rels/slide7.xml.rels><?xml version="1.0" encoding="UTF-8" standalone="yes"?>
<Relationships xmlns="http://schemas.openxmlformats.org/package/2006/relationships">
<Relationship Id="rId1" Target="../slideLayouts/slideLayout2.xml" Type="http://schemas.openxmlformats.org/officeDocument/2006/relationships/slideLayout"/>
<Relationship Id="rId2" Target="../notesSlides/notesSlide7.xml" Type="http://schemas.openxmlformats.org/officeDocument/2006/relationships/notesSlide"/>
</Relationships>

</file>

<file path=ppt/slides/_rels/slide8.xml.rels><?xml version="1.0" encoding="UTF-8" standalone="yes"?>
<Relationships xmlns="http://schemas.openxmlformats.org/package/2006/relationships">
<Relationship Id="rId1" Target="../slideLayouts/slideLayout2.xml" Type="http://schemas.openxmlformats.org/officeDocument/2006/relationships/slideLayout"/>
<Relationship Id="rId2" Target="../notesSlides/notesSlide8.xml" Type="http://schemas.openxmlformats.org/officeDocument/2006/relationships/notesSlide"/>
</Relationships>

</file>

<file path=ppt/slides/_rels/slide9.xml.rels><?xml version="1.0" encoding="UTF-8" standalone="yes"?>
<Relationships xmlns="http://schemas.openxmlformats.org/package/2006/relationships">
<Relationship Id="rId1" Target="../slideLayouts/slideLayout6.xml" Type="http://schemas.openxmlformats.org/officeDocument/2006/relationships/slideLayout"/>
<Relationship Id="rId2" Target="../notesSlides/notesSlide9.xml" Type="http://schemas.openxmlformats.org/officeDocument/2006/relationships/notesSlide"/>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CED993C-F87D-6A4C-82C3-CAFC8D01DD46}"/>
              </a:ext>
            </a:extLst>
          </p:cNvPr>
          <p:cNvPicPr>
            <a:picLocks noChangeAspect="1"/>
          </p:cNvPicPr>
          <p:nvPr/>
        </p:nvPicPr>
        <p:blipFill>
          <a:blip r:embed="rId3"/>
          <a:stretch>
            <a:fillRect/>
          </a:stretch>
        </p:blipFill>
        <p:spPr>
          <a:xfrm>
            <a:off x="-65314" y="0"/>
            <a:ext cx="12257314" cy="6858000"/>
          </a:xfrm>
          <a:prstGeom prst="rect">
            <a:avLst/>
          </a:prstGeom>
        </p:spPr>
      </p:pic>
      <p:sp>
        <p:nvSpPr>
          <p:cNvPr id="5" name="Title 1"/>
          <p:cNvSpPr>
            <a:spLocks noGrp="1"/>
          </p:cNvSpPr>
          <p:nvPr>
            <p:ph type="ctrTitle"/>
          </p:nvPr>
        </p:nvSpPr>
        <p:spPr>
          <a:xfrm>
            <a:off x="2209800" y="1749426"/>
            <a:ext cx="7772400" cy="1470025"/>
          </a:xfrm>
        </p:spPr>
        <p:txBody>
          <a:bodyPr/>
          <a:lstStyle/>
          <a:p>
            <a:r>
              <a:rPr lang="en-US" dirty="0">
                <a:solidFill>
                  <a:schemeClr val="bg1"/>
                </a:solidFill>
              </a:rPr>
              <a:t>Getting ready to start</a:t>
            </a:r>
            <a:br>
              <a:rPr lang="en-US" dirty="0">
                <a:solidFill>
                  <a:schemeClr val="bg1"/>
                </a:solidFill>
              </a:rPr>
            </a:br>
            <a:r>
              <a:rPr lang="en-US" dirty="0">
                <a:solidFill>
                  <a:schemeClr val="bg1"/>
                </a:solidFill>
              </a:rPr>
              <a:t> Training Activity</a:t>
            </a:r>
          </a:p>
        </p:txBody>
      </p:sp>
      <p:sp>
        <p:nvSpPr>
          <p:cNvPr id="6" name="Subtitle 2"/>
          <p:cNvSpPr>
            <a:spLocks noGrp="1"/>
          </p:cNvSpPr>
          <p:nvPr>
            <p:ph type="subTitle" idx="1"/>
          </p:nvPr>
        </p:nvSpPr>
        <p:spPr>
          <a:xfrm>
            <a:off x="2552700" y="3362325"/>
            <a:ext cx="7086600" cy="1752600"/>
          </a:xfrm>
        </p:spPr>
        <p:txBody>
          <a:bodyPr/>
          <a:lstStyle/>
          <a:p>
            <a:r>
              <a:rPr lang="en-US" dirty="0">
                <a:solidFill>
                  <a:schemeClr val="bg1"/>
                </a:solidFill>
              </a:rPr>
              <a:t>Module one – Context of foster care</a:t>
            </a:r>
          </a:p>
          <a:p>
            <a:endParaRPr lang="en-US" sz="1800" dirty="0">
              <a:solidFill>
                <a:schemeClr val="bg1"/>
              </a:solidFill>
            </a:endParaRPr>
          </a:p>
          <a:p>
            <a:r>
              <a:rPr lang="en-US" dirty="0">
                <a:solidFill>
                  <a:schemeClr val="accent3"/>
                </a:solidFill>
              </a:rPr>
              <a:t>String Sculpture – Alice’s Story</a:t>
            </a:r>
          </a:p>
        </p:txBody>
      </p:sp>
    </p:spTree>
    <p:extLst>
      <p:ext uri="{BB962C8B-B14F-4D97-AF65-F5344CB8AC3E}">
        <p14:creationId xmlns:p14="http://schemas.microsoft.com/office/powerpoint/2010/main" val="2935520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B3A35F65-C04D-4774-ABCD-744138888EDC}"/>
              </a:ext>
            </a:extLst>
          </p:cNvPr>
          <p:cNvSpPr>
            <a:spLocks noGrp="1"/>
          </p:cNvSpPr>
          <p:nvPr>
            <p:ph idx="1"/>
          </p:nvPr>
        </p:nvSpPr>
        <p:spPr>
          <a:xfrm>
            <a:off x="1981200" y="1600201"/>
            <a:ext cx="8229600" cy="4525963"/>
          </a:xfrm>
        </p:spPr>
        <p:txBody>
          <a:bodyPr/>
          <a:lstStyle/>
          <a:p>
            <a:pPr marL="0" indent="0" algn="ctr">
              <a:buNone/>
            </a:pPr>
            <a:endParaRPr lang="en-AU" altLang="en-US" b="1" dirty="0">
              <a:ln/>
              <a:solidFill>
                <a:schemeClr val="accent3"/>
              </a:solidFill>
            </a:endParaRPr>
          </a:p>
          <a:p>
            <a:pPr marL="0" indent="0" algn="ctr">
              <a:buNone/>
            </a:pPr>
            <a:endParaRPr lang="en-AU" altLang="en-US" b="1" dirty="0">
              <a:ln/>
              <a:solidFill>
                <a:schemeClr val="accent3"/>
              </a:solidFill>
            </a:endParaRPr>
          </a:p>
          <a:p>
            <a:pPr marL="0" indent="0" algn="ctr">
              <a:buNone/>
            </a:pPr>
            <a:r>
              <a:rPr lang="en-AU" altLang="en-US" b="1" dirty="0">
                <a:ln/>
                <a:solidFill>
                  <a:schemeClr val="accent3"/>
                </a:solidFill>
              </a:rPr>
              <a:t>Alice’s Story</a:t>
            </a:r>
          </a:p>
          <a:p>
            <a:endParaRPr lang="en-AU" dirty="0"/>
          </a:p>
        </p:txBody>
      </p:sp>
    </p:spTree>
    <p:extLst>
      <p:ext uri="{BB962C8B-B14F-4D97-AF65-F5344CB8AC3E}">
        <p14:creationId xmlns:p14="http://schemas.microsoft.com/office/powerpoint/2010/main" val="317658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661FD-DCB5-44D1-B649-514DE24ECC4C}"/>
              </a:ext>
            </a:extLst>
          </p:cNvPr>
          <p:cNvSpPr>
            <a:spLocks noGrp="1"/>
          </p:cNvSpPr>
          <p:nvPr>
            <p:ph type="title"/>
          </p:nvPr>
        </p:nvSpPr>
        <p:spPr>
          <a:xfrm>
            <a:off x="1981200" y="666749"/>
            <a:ext cx="8229600" cy="1143000"/>
          </a:xfrm>
        </p:spPr>
        <p:txBody>
          <a:bodyPr/>
          <a:lstStyle/>
          <a:p>
            <a:r>
              <a:rPr lang="en-AU" dirty="0"/>
              <a:t>String Sculpture</a:t>
            </a:r>
          </a:p>
        </p:txBody>
      </p:sp>
      <p:sp>
        <p:nvSpPr>
          <p:cNvPr id="3" name="Content Placeholder 2">
            <a:extLst>
              <a:ext uri="{FF2B5EF4-FFF2-40B4-BE49-F238E27FC236}">
                <a16:creationId xmlns:a16="http://schemas.microsoft.com/office/drawing/2014/main" id="{8B5D1898-B099-434D-A15F-51996E60AEFA}"/>
              </a:ext>
            </a:extLst>
          </p:cNvPr>
          <p:cNvSpPr>
            <a:spLocks noGrp="1"/>
          </p:cNvSpPr>
          <p:nvPr>
            <p:ph idx="1"/>
          </p:nvPr>
        </p:nvSpPr>
        <p:spPr>
          <a:xfrm>
            <a:off x="1981200" y="2190751"/>
            <a:ext cx="8229600" cy="3429001"/>
          </a:xfrm>
        </p:spPr>
        <p:txBody>
          <a:bodyPr>
            <a:normAutofit/>
          </a:bodyPr>
          <a:lstStyle/>
          <a:p>
            <a:pPr marL="0" indent="0">
              <a:buNone/>
              <a:defRPr/>
            </a:pPr>
            <a:r>
              <a:rPr lang="en-AU" altLang="en-US" sz="2000" b="1" dirty="0">
                <a:solidFill>
                  <a:srgbClr val="FD9913"/>
                </a:solidFill>
              </a:rPr>
              <a:t>Alice</a:t>
            </a:r>
            <a:r>
              <a:rPr lang="en-AU" altLang="en-US" sz="2000" dirty="0">
                <a:solidFill>
                  <a:schemeClr val="accent2"/>
                </a:solidFill>
              </a:rPr>
              <a:t> </a:t>
            </a:r>
            <a:r>
              <a:rPr lang="en-AU" altLang="en-US" sz="2000" dirty="0">
                <a:solidFill>
                  <a:schemeClr val="accent1"/>
                </a:solidFill>
              </a:rPr>
              <a:t>is 12 years old. </a:t>
            </a:r>
          </a:p>
          <a:p>
            <a:pPr marL="0" indent="0">
              <a:buNone/>
              <a:defRPr/>
            </a:pPr>
            <a:r>
              <a:rPr lang="en-AU" altLang="en-US" sz="2000" dirty="0">
                <a:solidFill>
                  <a:schemeClr val="accent1"/>
                </a:solidFill>
              </a:rPr>
              <a:t>Alice is an only child and lives at home with her mother and father. Alice is in Grade 7 at primary school. </a:t>
            </a:r>
          </a:p>
          <a:p>
            <a:pPr marL="0" indent="0">
              <a:buNone/>
              <a:defRPr/>
            </a:pPr>
            <a:endParaRPr lang="en-AU" altLang="en-US" sz="2000" dirty="0">
              <a:solidFill>
                <a:schemeClr val="accent1"/>
              </a:solidFill>
            </a:endParaRPr>
          </a:p>
          <a:p>
            <a:pPr marL="0" indent="0">
              <a:spcBef>
                <a:spcPct val="80000"/>
              </a:spcBef>
              <a:buNone/>
              <a:defRPr/>
            </a:pPr>
            <a:r>
              <a:rPr lang="en-AU" altLang="en-US" sz="2000" dirty="0">
                <a:solidFill>
                  <a:schemeClr val="accent1"/>
                </a:solidFill>
              </a:rPr>
              <a:t>Alice is normally a bright and happy young person but for the last 2 weeks her best friend</a:t>
            </a:r>
            <a:r>
              <a:rPr lang="en-AU" altLang="en-US" sz="2000" dirty="0">
                <a:solidFill>
                  <a:schemeClr val="accent2"/>
                </a:solidFill>
              </a:rPr>
              <a:t> </a:t>
            </a:r>
            <a:r>
              <a:rPr lang="en-AU" altLang="en-US" sz="2000" b="1" dirty="0">
                <a:solidFill>
                  <a:srgbClr val="FD9913"/>
                </a:solidFill>
              </a:rPr>
              <a:t>Helen</a:t>
            </a:r>
            <a:r>
              <a:rPr lang="en-AU" altLang="en-US" sz="2000" dirty="0">
                <a:solidFill>
                  <a:schemeClr val="accent2"/>
                </a:solidFill>
              </a:rPr>
              <a:t> </a:t>
            </a:r>
            <a:r>
              <a:rPr lang="en-AU" altLang="en-US" sz="2000" dirty="0">
                <a:solidFill>
                  <a:schemeClr val="accent1"/>
                </a:solidFill>
              </a:rPr>
              <a:t>and some of her teachers have noticed that she has become quite withdrawn and always appears tired.</a:t>
            </a:r>
          </a:p>
          <a:p>
            <a:endParaRPr lang="en-AU" sz="2000" dirty="0"/>
          </a:p>
        </p:txBody>
      </p:sp>
    </p:spTree>
    <p:extLst>
      <p:ext uri="{BB962C8B-B14F-4D97-AF65-F5344CB8AC3E}">
        <p14:creationId xmlns:p14="http://schemas.microsoft.com/office/powerpoint/2010/main" val="414975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875E520-FD0C-4154-959E-CA83705D7295}"/>
              </a:ext>
            </a:extLst>
          </p:cNvPr>
          <p:cNvSpPr>
            <a:spLocks noGrp="1"/>
          </p:cNvSpPr>
          <p:nvPr>
            <p:ph type="title"/>
          </p:nvPr>
        </p:nvSpPr>
        <p:spPr>
          <a:xfrm>
            <a:off x="1981200" y="846138"/>
            <a:ext cx="8229600" cy="1143000"/>
          </a:xfrm>
        </p:spPr>
        <p:txBody>
          <a:bodyPr>
            <a:noAutofit/>
          </a:bodyPr>
          <a:lstStyle/>
          <a:p>
            <a:r>
              <a:rPr lang="en-AU" sz="3600" dirty="0"/>
              <a:t>String Sculpture</a:t>
            </a:r>
          </a:p>
        </p:txBody>
      </p:sp>
      <p:sp>
        <p:nvSpPr>
          <p:cNvPr id="5" name="Content Placeholder 2">
            <a:extLst>
              <a:ext uri="{FF2B5EF4-FFF2-40B4-BE49-F238E27FC236}">
                <a16:creationId xmlns:a16="http://schemas.microsoft.com/office/drawing/2014/main" id="{7035E69E-A077-4AD7-8C36-06DAB731D370}"/>
              </a:ext>
            </a:extLst>
          </p:cNvPr>
          <p:cNvSpPr>
            <a:spLocks noGrp="1"/>
          </p:cNvSpPr>
          <p:nvPr>
            <p:ph idx="1"/>
          </p:nvPr>
        </p:nvSpPr>
        <p:spPr>
          <a:xfrm>
            <a:off x="1981200" y="2466976"/>
            <a:ext cx="8229600" cy="3314700"/>
          </a:xfrm>
        </p:spPr>
        <p:txBody>
          <a:bodyPr>
            <a:normAutofit/>
          </a:bodyPr>
          <a:lstStyle/>
          <a:p>
            <a:pPr marL="0" indent="0">
              <a:spcBef>
                <a:spcPct val="80000"/>
              </a:spcBef>
              <a:buNone/>
              <a:defRPr/>
            </a:pPr>
            <a:r>
              <a:rPr lang="en-AU" altLang="en-US" sz="2000" dirty="0">
                <a:solidFill>
                  <a:schemeClr val="accent1"/>
                </a:solidFill>
              </a:rPr>
              <a:t>While Alice and Helen were eating lunch together Alice started to cry and confided in Helen that her father had been touching her in a sexual manner and that this has been happening since she was 10 years old but had gotten worse in the last month. </a:t>
            </a:r>
          </a:p>
          <a:p>
            <a:pPr marL="0" indent="0">
              <a:spcBef>
                <a:spcPct val="80000"/>
              </a:spcBef>
              <a:buNone/>
              <a:defRPr/>
            </a:pPr>
            <a:r>
              <a:rPr lang="en-AU" altLang="en-US" sz="2000" dirty="0">
                <a:solidFill>
                  <a:schemeClr val="accent1"/>
                </a:solidFill>
              </a:rPr>
              <a:t>Alice told Helen that his advances were getting bolder and that a few weeks ago he tried to touch her while she was in the shower while her mother was at work. </a:t>
            </a:r>
          </a:p>
          <a:p>
            <a:pPr marL="0" indent="0">
              <a:spcBef>
                <a:spcPct val="80000"/>
              </a:spcBef>
              <a:buNone/>
              <a:defRPr/>
            </a:pPr>
            <a:r>
              <a:rPr lang="en-AU" altLang="en-US" sz="2000" dirty="0">
                <a:solidFill>
                  <a:schemeClr val="accent1"/>
                </a:solidFill>
              </a:rPr>
              <a:t>Alice told Helen not to tell anyone.</a:t>
            </a:r>
          </a:p>
          <a:p>
            <a:endParaRPr lang="en-AU" sz="1800" dirty="0"/>
          </a:p>
        </p:txBody>
      </p:sp>
    </p:spTree>
    <p:extLst>
      <p:ext uri="{BB962C8B-B14F-4D97-AF65-F5344CB8AC3E}">
        <p14:creationId xmlns:p14="http://schemas.microsoft.com/office/powerpoint/2010/main" val="1082087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A8BA82F-8612-4303-BB46-6B00DEC5DA56}"/>
              </a:ext>
            </a:extLst>
          </p:cNvPr>
          <p:cNvSpPr>
            <a:spLocks noGrp="1"/>
          </p:cNvSpPr>
          <p:nvPr>
            <p:ph type="title"/>
          </p:nvPr>
        </p:nvSpPr>
        <p:spPr>
          <a:xfrm>
            <a:off x="1981200" y="846138"/>
            <a:ext cx="8229600" cy="1143000"/>
          </a:xfrm>
        </p:spPr>
        <p:txBody>
          <a:bodyPr>
            <a:normAutofit/>
          </a:bodyPr>
          <a:lstStyle/>
          <a:p>
            <a:r>
              <a:rPr lang="en-AU" sz="3600" dirty="0"/>
              <a:t>String Sculpture</a:t>
            </a:r>
          </a:p>
        </p:txBody>
      </p:sp>
      <p:sp>
        <p:nvSpPr>
          <p:cNvPr id="5" name="Content Placeholder 2">
            <a:extLst>
              <a:ext uri="{FF2B5EF4-FFF2-40B4-BE49-F238E27FC236}">
                <a16:creationId xmlns:a16="http://schemas.microsoft.com/office/drawing/2014/main" id="{9E3F1CEB-54C1-4C75-ABA0-1D86B1D289C9}"/>
              </a:ext>
            </a:extLst>
          </p:cNvPr>
          <p:cNvSpPr>
            <a:spLocks noGrp="1"/>
          </p:cNvSpPr>
          <p:nvPr>
            <p:ph idx="1"/>
          </p:nvPr>
        </p:nvSpPr>
        <p:spPr>
          <a:xfrm>
            <a:off x="1981200" y="2371725"/>
            <a:ext cx="8229600" cy="3754438"/>
          </a:xfrm>
        </p:spPr>
        <p:txBody>
          <a:bodyPr>
            <a:normAutofit/>
          </a:bodyPr>
          <a:lstStyle/>
          <a:p>
            <a:pPr marL="0" indent="0">
              <a:spcBef>
                <a:spcPct val="80000"/>
              </a:spcBef>
              <a:buNone/>
              <a:defRPr/>
            </a:pPr>
            <a:r>
              <a:rPr lang="en-AU" altLang="en-US" sz="2000" dirty="0">
                <a:solidFill>
                  <a:schemeClr val="accent1"/>
                </a:solidFill>
              </a:rPr>
              <a:t>The next morning Helen decided to see the </a:t>
            </a:r>
            <a:r>
              <a:rPr lang="en-AU" altLang="en-US" sz="2000" b="1" dirty="0">
                <a:solidFill>
                  <a:srgbClr val="FD9913"/>
                </a:solidFill>
              </a:rPr>
              <a:t>Guidance Officer</a:t>
            </a:r>
            <a:r>
              <a:rPr lang="en-AU" altLang="en-US" sz="2000" dirty="0">
                <a:solidFill>
                  <a:schemeClr val="accent2"/>
                </a:solidFill>
              </a:rPr>
              <a:t> </a:t>
            </a:r>
            <a:r>
              <a:rPr lang="en-AU" altLang="en-US" sz="2000" dirty="0">
                <a:solidFill>
                  <a:schemeClr val="accent1"/>
                </a:solidFill>
              </a:rPr>
              <a:t>at the school and talk to her about what Alice had told her. </a:t>
            </a:r>
          </a:p>
          <a:p>
            <a:pPr marL="0" indent="0">
              <a:spcBef>
                <a:spcPct val="80000"/>
              </a:spcBef>
              <a:buNone/>
              <a:defRPr/>
            </a:pPr>
            <a:r>
              <a:rPr lang="en-AU" altLang="en-US" sz="2000" dirty="0">
                <a:solidFill>
                  <a:schemeClr val="accent1"/>
                </a:solidFill>
              </a:rPr>
              <a:t>The Guidance Officer called the classroom and asked for Alice to come and see her straight away. Alice told the Guidance Officer what had been happening at home. </a:t>
            </a:r>
          </a:p>
          <a:p>
            <a:pPr marL="0" indent="0">
              <a:spcBef>
                <a:spcPct val="80000"/>
              </a:spcBef>
              <a:buNone/>
              <a:defRPr/>
            </a:pPr>
            <a:r>
              <a:rPr lang="en-AU" altLang="en-US" sz="2000" dirty="0">
                <a:solidFill>
                  <a:schemeClr val="accent1"/>
                </a:solidFill>
              </a:rPr>
              <a:t>The Guidance Officer then notified the</a:t>
            </a:r>
            <a:r>
              <a:rPr lang="en-AU" altLang="en-US" sz="2000" dirty="0">
                <a:solidFill>
                  <a:schemeClr val="accent2"/>
                </a:solidFill>
              </a:rPr>
              <a:t> </a:t>
            </a:r>
            <a:r>
              <a:rPr lang="en-AU" altLang="en-US" sz="2000" b="1" dirty="0">
                <a:solidFill>
                  <a:srgbClr val="FD9913"/>
                </a:solidFill>
              </a:rPr>
              <a:t>Principal</a:t>
            </a:r>
            <a:r>
              <a:rPr lang="en-AU" altLang="en-US" sz="2000" dirty="0">
                <a:solidFill>
                  <a:schemeClr val="accent2"/>
                </a:solidFill>
              </a:rPr>
              <a:t> </a:t>
            </a:r>
            <a:r>
              <a:rPr lang="en-AU" altLang="en-US" sz="2000" dirty="0">
                <a:solidFill>
                  <a:schemeClr val="accent1"/>
                </a:solidFill>
              </a:rPr>
              <a:t>who called the Department of Children, Youth Justice and Multicultural Affairs who in turn called the Police.</a:t>
            </a:r>
            <a:endParaRPr lang="en-AU" altLang="en-US" sz="2000" b="1" dirty="0">
              <a:solidFill>
                <a:schemeClr val="accent1"/>
              </a:solidFill>
            </a:endParaRPr>
          </a:p>
          <a:p>
            <a:endParaRPr lang="en-AU" sz="2000" dirty="0"/>
          </a:p>
        </p:txBody>
      </p:sp>
    </p:spTree>
    <p:extLst>
      <p:ext uri="{BB962C8B-B14F-4D97-AF65-F5344CB8AC3E}">
        <p14:creationId xmlns:p14="http://schemas.microsoft.com/office/powerpoint/2010/main" val="2234846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8DA7A57-9DDB-4B22-8FC3-646B0E338DE8}"/>
              </a:ext>
            </a:extLst>
          </p:cNvPr>
          <p:cNvSpPr>
            <a:spLocks noGrp="1"/>
          </p:cNvSpPr>
          <p:nvPr>
            <p:ph type="title"/>
          </p:nvPr>
        </p:nvSpPr>
        <p:spPr>
          <a:xfrm>
            <a:off x="1981200" y="731837"/>
            <a:ext cx="8229600" cy="1143000"/>
          </a:xfrm>
        </p:spPr>
        <p:txBody>
          <a:bodyPr>
            <a:normAutofit/>
          </a:bodyPr>
          <a:lstStyle/>
          <a:p>
            <a:r>
              <a:rPr lang="en-AU" sz="3600" dirty="0"/>
              <a:t>String Sculptures</a:t>
            </a:r>
          </a:p>
        </p:txBody>
      </p:sp>
      <p:sp>
        <p:nvSpPr>
          <p:cNvPr id="5" name="Content Placeholder 2">
            <a:extLst>
              <a:ext uri="{FF2B5EF4-FFF2-40B4-BE49-F238E27FC236}">
                <a16:creationId xmlns:a16="http://schemas.microsoft.com/office/drawing/2014/main" id="{39574540-1307-4D18-9E97-B0AFC799F2E8}"/>
              </a:ext>
            </a:extLst>
          </p:cNvPr>
          <p:cNvSpPr>
            <a:spLocks noGrp="1"/>
          </p:cNvSpPr>
          <p:nvPr>
            <p:ph idx="1"/>
          </p:nvPr>
        </p:nvSpPr>
        <p:spPr>
          <a:xfrm>
            <a:off x="1981200" y="2200276"/>
            <a:ext cx="8229600" cy="3678011"/>
          </a:xfrm>
        </p:spPr>
        <p:txBody>
          <a:bodyPr>
            <a:normAutofit/>
          </a:bodyPr>
          <a:lstStyle/>
          <a:p>
            <a:pPr marL="0" indent="0">
              <a:spcBef>
                <a:spcPct val="80000"/>
              </a:spcBef>
              <a:buNone/>
              <a:defRPr/>
            </a:pPr>
            <a:r>
              <a:rPr lang="en-AU" altLang="en-US" sz="1800" dirty="0">
                <a:solidFill>
                  <a:schemeClr val="accent1"/>
                </a:solidFill>
              </a:rPr>
              <a:t>Two</a:t>
            </a:r>
            <a:r>
              <a:rPr lang="en-AU" altLang="en-US" sz="1800" dirty="0">
                <a:solidFill>
                  <a:schemeClr val="accent2"/>
                </a:solidFill>
              </a:rPr>
              <a:t> </a:t>
            </a:r>
            <a:r>
              <a:rPr lang="en-AU" altLang="en-US" sz="1800" b="1" dirty="0">
                <a:solidFill>
                  <a:srgbClr val="FD9913"/>
                </a:solidFill>
              </a:rPr>
              <a:t>Child Safety Officers (CSO)</a:t>
            </a:r>
            <a:r>
              <a:rPr lang="en-AU" altLang="en-US" sz="1800" dirty="0">
                <a:solidFill>
                  <a:schemeClr val="accent2"/>
                </a:solidFill>
              </a:rPr>
              <a:t> </a:t>
            </a:r>
            <a:r>
              <a:rPr lang="en-AU" altLang="en-US" sz="1800" dirty="0">
                <a:solidFill>
                  <a:schemeClr val="accent1"/>
                </a:solidFill>
              </a:rPr>
              <a:t>and a</a:t>
            </a:r>
            <a:r>
              <a:rPr lang="en-AU" altLang="en-US" sz="1800" dirty="0">
                <a:solidFill>
                  <a:schemeClr val="accent2"/>
                </a:solidFill>
              </a:rPr>
              <a:t> </a:t>
            </a:r>
            <a:r>
              <a:rPr lang="en-AU" altLang="en-US" sz="1800" b="1" dirty="0">
                <a:solidFill>
                  <a:srgbClr val="FD9913"/>
                </a:solidFill>
              </a:rPr>
              <a:t>Police Officer</a:t>
            </a:r>
            <a:r>
              <a:rPr lang="en-AU" altLang="en-US" sz="1800" dirty="0">
                <a:solidFill>
                  <a:schemeClr val="accent2"/>
                </a:solidFill>
              </a:rPr>
              <a:t> </a:t>
            </a:r>
            <a:r>
              <a:rPr lang="en-AU" altLang="en-US" sz="1800" dirty="0">
                <a:solidFill>
                  <a:schemeClr val="accent1"/>
                </a:solidFill>
              </a:rPr>
              <a:t>came to the school to speak to Alice. </a:t>
            </a:r>
          </a:p>
          <a:p>
            <a:pPr marL="0" indent="0">
              <a:spcBef>
                <a:spcPct val="80000"/>
              </a:spcBef>
              <a:buNone/>
              <a:defRPr/>
            </a:pPr>
            <a:r>
              <a:rPr lang="en-AU" altLang="en-US" sz="1800" dirty="0">
                <a:solidFill>
                  <a:schemeClr val="accent1"/>
                </a:solidFill>
              </a:rPr>
              <a:t>The CSO called</a:t>
            </a:r>
            <a:r>
              <a:rPr lang="en-AU" altLang="en-US" sz="1800" dirty="0">
                <a:solidFill>
                  <a:schemeClr val="accent2"/>
                </a:solidFill>
              </a:rPr>
              <a:t> </a:t>
            </a:r>
            <a:r>
              <a:rPr lang="en-AU" altLang="en-US" sz="1800" b="1" dirty="0">
                <a:solidFill>
                  <a:srgbClr val="FD9913"/>
                </a:solidFill>
              </a:rPr>
              <a:t>Alice’s</a:t>
            </a:r>
            <a:r>
              <a:rPr lang="en-AU" altLang="en-US" sz="1800" b="1" dirty="0">
                <a:solidFill>
                  <a:srgbClr val="FF99FF"/>
                </a:solidFill>
              </a:rPr>
              <a:t> </a:t>
            </a:r>
            <a:r>
              <a:rPr lang="en-AU" altLang="en-US" sz="1800" b="1" dirty="0">
                <a:solidFill>
                  <a:srgbClr val="FD9913"/>
                </a:solidFill>
              </a:rPr>
              <a:t>mother</a:t>
            </a:r>
            <a:r>
              <a:rPr lang="en-AU" altLang="en-US" sz="1800" dirty="0">
                <a:solidFill>
                  <a:schemeClr val="accent2"/>
                </a:solidFill>
              </a:rPr>
              <a:t> </a:t>
            </a:r>
            <a:r>
              <a:rPr lang="en-AU" altLang="en-US" sz="1800" dirty="0">
                <a:solidFill>
                  <a:schemeClr val="accent1"/>
                </a:solidFill>
              </a:rPr>
              <a:t>and asked her to come to the school also. </a:t>
            </a:r>
          </a:p>
          <a:p>
            <a:pPr marL="0" indent="0">
              <a:spcBef>
                <a:spcPct val="80000"/>
              </a:spcBef>
              <a:buNone/>
              <a:defRPr/>
            </a:pPr>
            <a:r>
              <a:rPr lang="en-AU" altLang="en-US" sz="1800" dirty="0">
                <a:solidFill>
                  <a:schemeClr val="accent1"/>
                </a:solidFill>
              </a:rPr>
              <a:t>Alice’s mother did not believe Alice, stating that Alice’s father would never do such a thing and she was angry with Alice, believing that Alice had made the story up.</a:t>
            </a:r>
          </a:p>
          <a:p>
            <a:pPr marL="0" indent="0">
              <a:spcBef>
                <a:spcPct val="80000"/>
              </a:spcBef>
              <a:buNone/>
              <a:defRPr/>
            </a:pPr>
            <a:r>
              <a:rPr lang="en-AU" altLang="en-US" sz="1800" dirty="0">
                <a:solidFill>
                  <a:schemeClr val="accent1"/>
                </a:solidFill>
              </a:rPr>
              <a:t>A decision was made that Alice should see a</a:t>
            </a:r>
            <a:r>
              <a:rPr lang="en-AU" altLang="en-US" sz="1800" dirty="0">
                <a:solidFill>
                  <a:schemeClr val="accent2"/>
                </a:solidFill>
              </a:rPr>
              <a:t> </a:t>
            </a:r>
            <a:r>
              <a:rPr lang="en-AU" altLang="en-US" sz="1800" b="1" dirty="0">
                <a:solidFill>
                  <a:srgbClr val="FD9913"/>
                </a:solidFill>
              </a:rPr>
              <a:t>doctor</a:t>
            </a:r>
            <a:r>
              <a:rPr lang="en-AU" altLang="en-US" sz="1800" dirty="0">
                <a:solidFill>
                  <a:schemeClr val="accent2"/>
                </a:solidFill>
              </a:rPr>
              <a:t> </a:t>
            </a:r>
            <a:r>
              <a:rPr lang="en-AU" altLang="en-US" sz="1800" dirty="0">
                <a:solidFill>
                  <a:schemeClr val="accent1"/>
                </a:solidFill>
              </a:rPr>
              <a:t>that day to help determine the possible extent of Sexual Abuse. </a:t>
            </a:r>
          </a:p>
          <a:p>
            <a:endParaRPr lang="en-AU" sz="1800" dirty="0"/>
          </a:p>
        </p:txBody>
      </p:sp>
    </p:spTree>
    <p:extLst>
      <p:ext uri="{BB962C8B-B14F-4D97-AF65-F5344CB8AC3E}">
        <p14:creationId xmlns:p14="http://schemas.microsoft.com/office/powerpoint/2010/main" val="2355149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6C4726-1C82-450C-8922-E33B53A04118}"/>
              </a:ext>
            </a:extLst>
          </p:cNvPr>
          <p:cNvSpPr>
            <a:spLocks noGrp="1"/>
          </p:cNvSpPr>
          <p:nvPr>
            <p:ph type="title"/>
          </p:nvPr>
        </p:nvSpPr>
        <p:spPr>
          <a:xfrm>
            <a:off x="1981200" y="700865"/>
            <a:ext cx="8229600" cy="1143000"/>
          </a:xfrm>
        </p:spPr>
        <p:txBody>
          <a:bodyPr>
            <a:normAutofit/>
          </a:bodyPr>
          <a:lstStyle/>
          <a:p>
            <a:r>
              <a:rPr lang="en-AU" sz="3600" dirty="0"/>
              <a:t>String Sculpture</a:t>
            </a:r>
          </a:p>
        </p:txBody>
      </p:sp>
      <p:sp>
        <p:nvSpPr>
          <p:cNvPr id="5" name="Content Placeholder 2">
            <a:extLst>
              <a:ext uri="{FF2B5EF4-FFF2-40B4-BE49-F238E27FC236}">
                <a16:creationId xmlns:a16="http://schemas.microsoft.com/office/drawing/2014/main" id="{80987339-C4E6-454A-B63A-DFEFE2D5A443}"/>
              </a:ext>
            </a:extLst>
          </p:cNvPr>
          <p:cNvSpPr>
            <a:spLocks noGrp="1"/>
          </p:cNvSpPr>
          <p:nvPr>
            <p:ph idx="1"/>
          </p:nvPr>
        </p:nvSpPr>
        <p:spPr>
          <a:xfrm>
            <a:off x="1981200" y="2000251"/>
            <a:ext cx="8229600" cy="4125913"/>
          </a:xfrm>
        </p:spPr>
        <p:txBody>
          <a:bodyPr>
            <a:noAutofit/>
          </a:bodyPr>
          <a:lstStyle/>
          <a:p>
            <a:pPr marL="0" indent="0">
              <a:spcBef>
                <a:spcPct val="80000"/>
              </a:spcBef>
              <a:buNone/>
              <a:defRPr/>
            </a:pPr>
            <a:r>
              <a:rPr lang="en-AU" altLang="en-US" sz="1800" dirty="0">
                <a:solidFill>
                  <a:schemeClr val="accent1"/>
                </a:solidFill>
              </a:rPr>
              <a:t>The Placement Services Unit (PSU) sent a referral to the Foster and Kinship Care agencies to request a care arrangement for Alice. A fostering agency, after matching a foster carer to Alice’s needs, called the foster carers with the referral information. </a:t>
            </a:r>
          </a:p>
          <a:p>
            <a:pPr marL="0" indent="0">
              <a:spcBef>
                <a:spcPct val="80000"/>
              </a:spcBef>
              <a:buNone/>
              <a:defRPr/>
            </a:pPr>
            <a:r>
              <a:rPr lang="en-AU" altLang="en-US" sz="1800" dirty="0">
                <a:solidFill>
                  <a:schemeClr val="accent1"/>
                </a:solidFill>
              </a:rPr>
              <a:t>The</a:t>
            </a:r>
            <a:r>
              <a:rPr lang="en-AU" altLang="en-US" sz="1800" dirty="0">
                <a:solidFill>
                  <a:schemeClr val="accent2"/>
                </a:solidFill>
              </a:rPr>
              <a:t> </a:t>
            </a:r>
            <a:r>
              <a:rPr lang="en-AU" altLang="en-US" sz="1800" b="1" dirty="0">
                <a:solidFill>
                  <a:srgbClr val="FD9913"/>
                </a:solidFill>
              </a:rPr>
              <a:t>foster carers</a:t>
            </a:r>
            <a:r>
              <a:rPr lang="en-AU" altLang="en-US" sz="1800" dirty="0">
                <a:solidFill>
                  <a:schemeClr val="accent2"/>
                </a:solidFill>
              </a:rPr>
              <a:t> </a:t>
            </a:r>
            <a:r>
              <a:rPr lang="en-AU" altLang="en-US" sz="1800" dirty="0">
                <a:solidFill>
                  <a:schemeClr val="accent1"/>
                </a:solidFill>
              </a:rPr>
              <a:t>and the foster care agency support worker were to meet with the CSO at the local Child Safety Service Centre to meet Alice.  As the foster carers were picking up their children from sport they too would be there when they met Alice.</a:t>
            </a:r>
          </a:p>
          <a:p>
            <a:pPr marL="0" indent="0">
              <a:spcBef>
                <a:spcPct val="80000"/>
              </a:spcBef>
              <a:buNone/>
              <a:defRPr/>
            </a:pPr>
            <a:endParaRPr lang="en-AU" altLang="en-US" sz="1800" dirty="0">
              <a:solidFill>
                <a:schemeClr val="accent1"/>
              </a:solidFill>
            </a:endParaRPr>
          </a:p>
          <a:p>
            <a:pPr marL="0" indent="0">
              <a:spcBef>
                <a:spcPct val="80000"/>
              </a:spcBef>
              <a:buNone/>
              <a:defRPr/>
            </a:pPr>
            <a:r>
              <a:rPr lang="en-AU" altLang="en-US" sz="1800" dirty="0">
                <a:solidFill>
                  <a:schemeClr val="accent1"/>
                </a:solidFill>
              </a:rPr>
              <a:t>It is now 4.30pm the next afternoon after the time that Alice made the initial disclosure to her friend Helen. </a:t>
            </a:r>
          </a:p>
          <a:p>
            <a:endParaRPr lang="en-AU" sz="1800" dirty="0"/>
          </a:p>
        </p:txBody>
      </p:sp>
      <p:cxnSp>
        <p:nvCxnSpPr>
          <p:cNvPr id="6" name="Straight Connector 5">
            <a:extLst>
              <a:ext uri="{FF2B5EF4-FFF2-40B4-BE49-F238E27FC236}">
                <a16:creationId xmlns:a16="http://schemas.microsoft.com/office/drawing/2014/main" id="{833711C2-F51D-4A3B-88DE-A7E663112B9A}"/>
              </a:ext>
            </a:extLst>
          </p:cNvPr>
          <p:cNvCxnSpPr/>
          <p:nvPr/>
        </p:nvCxnSpPr>
        <p:spPr>
          <a:xfrm>
            <a:off x="2183877" y="4799789"/>
            <a:ext cx="7484883"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62261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DECD020-0B58-465A-B8F2-599A0AB43FB1}"/>
              </a:ext>
            </a:extLst>
          </p:cNvPr>
          <p:cNvSpPr>
            <a:spLocks noGrp="1"/>
          </p:cNvSpPr>
          <p:nvPr>
            <p:ph type="title"/>
          </p:nvPr>
        </p:nvSpPr>
        <p:spPr>
          <a:xfrm>
            <a:off x="1981200" y="969963"/>
            <a:ext cx="8229600" cy="1143000"/>
          </a:xfrm>
        </p:spPr>
        <p:txBody>
          <a:bodyPr>
            <a:normAutofit/>
          </a:bodyPr>
          <a:lstStyle/>
          <a:p>
            <a:r>
              <a:rPr lang="en-AU" sz="3600" dirty="0"/>
              <a:t>String Sculpture – Alice’s Story</a:t>
            </a:r>
          </a:p>
        </p:txBody>
      </p:sp>
      <p:sp>
        <p:nvSpPr>
          <p:cNvPr id="5" name="Rectangle 3">
            <a:extLst>
              <a:ext uri="{FF2B5EF4-FFF2-40B4-BE49-F238E27FC236}">
                <a16:creationId xmlns:a16="http://schemas.microsoft.com/office/drawing/2014/main" id="{3FEAEC84-59CF-418F-85F2-C1C04836BA4C}"/>
              </a:ext>
            </a:extLst>
          </p:cNvPr>
          <p:cNvSpPr txBox="1">
            <a:spLocks noChangeArrowheads="1"/>
          </p:cNvSpPr>
          <p:nvPr/>
        </p:nvSpPr>
        <p:spPr>
          <a:xfrm>
            <a:off x="2813994" y="2380380"/>
            <a:ext cx="3191000" cy="285488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ct val="80000"/>
              </a:spcBef>
              <a:buClr>
                <a:schemeClr val="accent1"/>
              </a:buClr>
              <a:buSzPct val="95000"/>
              <a:defRPr/>
            </a:pPr>
            <a:r>
              <a:rPr lang="en-AU" altLang="en-US" sz="2000" dirty="0">
                <a:solidFill>
                  <a:schemeClr val="accent1"/>
                </a:solidFill>
              </a:rPr>
              <a:t>Alice</a:t>
            </a:r>
          </a:p>
          <a:p>
            <a:pPr>
              <a:spcBef>
                <a:spcPct val="80000"/>
              </a:spcBef>
              <a:buClr>
                <a:schemeClr val="accent1"/>
              </a:buClr>
              <a:buSzPct val="95000"/>
              <a:defRPr/>
            </a:pPr>
            <a:r>
              <a:rPr lang="en-AU" altLang="en-US" sz="2000" dirty="0">
                <a:solidFill>
                  <a:schemeClr val="accent1"/>
                </a:solidFill>
              </a:rPr>
              <a:t>Helen</a:t>
            </a:r>
          </a:p>
          <a:p>
            <a:pPr>
              <a:spcBef>
                <a:spcPct val="80000"/>
              </a:spcBef>
              <a:buClr>
                <a:schemeClr val="accent1"/>
              </a:buClr>
              <a:buSzPct val="95000"/>
              <a:defRPr/>
            </a:pPr>
            <a:r>
              <a:rPr lang="en-AU" altLang="en-US" sz="2000" dirty="0">
                <a:solidFill>
                  <a:schemeClr val="accent1"/>
                </a:solidFill>
              </a:rPr>
              <a:t>Guidance Officer</a:t>
            </a:r>
          </a:p>
          <a:p>
            <a:pPr>
              <a:spcBef>
                <a:spcPct val="80000"/>
              </a:spcBef>
              <a:buClr>
                <a:schemeClr val="accent1"/>
              </a:buClr>
              <a:buSzPct val="95000"/>
              <a:defRPr/>
            </a:pPr>
            <a:r>
              <a:rPr lang="en-AU" altLang="en-US" sz="2000" dirty="0">
                <a:solidFill>
                  <a:schemeClr val="accent1"/>
                </a:solidFill>
              </a:rPr>
              <a:t>School Principal</a:t>
            </a:r>
          </a:p>
          <a:p>
            <a:pPr>
              <a:spcBef>
                <a:spcPct val="80000"/>
              </a:spcBef>
              <a:buClr>
                <a:schemeClr val="accent1"/>
              </a:buClr>
              <a:buSzPct val="95000"/>
              <a:defRPr/>
            </a:pPr>
            <a:r>
              <a:rPr lang="en-AU" altLang="en-US" sz="2000" dirty="0">
                <a:solidFill>
                  <a:schemeClr val="accent1"/>
                </a:solidFill>
              </a:rPr>
              <a:t>2 Child Safety Officers</a:t>
            </a:r>
          </a:p>
          <a:p>
            <a:pPr marL="268288" indent="-268288">
              <a:buClr>
                <a:schemeClr val="accent2"/>
              </a:buClr>
              <a:buSzPct val="95000"/>
              <a:defRPr/>
            </a:pPr>
            <a:endParaRPr lang="en-AU" altLang="en-US" sz="2000" dirty="0">
              <a:solidFill>
                <a:schemeClr val="accent1"/>
              </a:solidFill>
            </a:endParaRPr>
          </a:p>
          <a:p>
            <a:pPr marL="268288" indent="-268288">
              <a:buNone/>
              <a:defRPr/>
            </a:pPr>
            <a:endParaRPr lang="en-AU" altLang="en-US" sz="3600" dirty="0">
              <a:solidFill>
                <a:schemeClr val="accent1"/>
              </a:solidFill>
            </a:endParaRPr>
          </a:p>
        </p:txBody>
      </p:sp>
      <p:sp>
        <p:nvSpPr>
          <p:cNvPr id="6" name="Text Box 7">
            <a:extLst>
              <a:ext uri="{FF2B5EF4-FFF2-40B4-BE49-F238E27FC236}">
                <a16:creationId xmlns:a16="http://schemas.microsoft.com/office/drawing/2014/main" id="{5FD58E1E-74E0-46E1-A080-D26D67447405}"/>
              </a:ext>
            </a:extLst>
          </p:cNvPr>
          <p:cNvSpPr txBox="1">
            <a:spLocks noChangeArrowheads="1"/>
          </p:cNvSpPr>
          <p:nvPr/>
        </p:nvSpPr>
        <p:spPr bwMode="auto">
          <a:xfrm>
            <a:off x="6623137" y="2398133"/>
            <a:ext cx="3089275"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8288" indent="-268288" eaLnBrk="0" hangingPunct="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eaLnBrk="0" hangingPunct="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eaLnBrk="0" hangingPunct="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80000"/>
              </a:spcBef>
            </a:pPr>
            <a:r>
              <a:rPr lang="en-AU" altLang="en-US" sz="2000" dirty="0">
                <a:solidFill>
                  <a:schemeClr val="accent1"/>
                </a:solidFill>
                <a:latin typeface="+mn-lt"/>
              </a:rPr>
              <a:t> Police Officer</a:t>
            </a:r>
          </a:p>
          <a:p>
            <a:pPr eaLnBrk="1" hangingPunct="1">
              <a:spcBef>
                <a:spcPct val="80000"/>
              </a:spcBef>
            </a:pPr>
            <a:r>
              <a:rPr lang="en-AU" altLang="en-US" sz="2000" dirty="0">
                <a:solidFill>
                  <a:schemeClr val="accent1"/>
                </a:solidFill>
                <a:latin typeface="+mn-lt"/>
              </a:rPr>
              <a:t> Alice’s Mother</a:t>
            </a:r>
          </a:p>
          <a:p>
            <a:pPr eaLnBrk="1" hangingPunct="1">
              <a:spcBef>
                <a:spcPct val="80000"/>
              </a:spcBef>
            </a:pPr>
            <a:r>
              <a:rPr lang="en-AU" altLang="en-US" sz="2000" dirty="0">
                <a:solidFill>
                  <a:schemeClr val="accent1"/>
                </a:solidFill>
                <a:latin typeface="+mn-lt"/>
              </a:rPr>
              <a:t> Co-ordinator</a:t>
            </a:r>
          </a:p>
          <a:p>
            <a:pPr eaLnBrk="1" hangingPunct="1">
              <a:spcBef>
                <a:spcPct val="80000"/>
              </a:spcBef>
            </a:pPr>
            <a:r>
              <a:rPr lang="en-AU" altLang="en-US" sz="2000" dirty="0">
                <a:solidFill>
                  <a:schemeClr val="accent1"/>
                </a:solidFill>
                <a:latin typeface="+mn-lt"/>
              </a:rPr>
              <a:t> Foster Carers</a:t>
            </a:r>
          </a:p>
          <a:p>
            <a:pPr eaLnBrk="1" hangingPunct="1">
              <a:spcBef>
                <a:spcPct val="80000"/>
              </a:spcBef>
            </a:pPr>
            <a:r>
              <a:rPr lang="en-AU" altLang="en-US" sz="2000" dirty="0">
                <a:solidFill>
                  <a:schemeClr val="accent1"/>
                </a:solidFill>
                <a:latin typeface="+mn-lt"/>
              </a:rPr>
              <a:t> Carers children</a:t>
            </a:r>
          </a:p>
        </p:txBody>
      </p:sp>
    </p:spTree>
    <p:extLst>
      <p:ext uri="{BB962C8B-B14F-4D97-AF65-F5344CB8AC3E}">
        <p14:creationId xmlns:p14="http://schemas.microsoft.com/office/powerpoint/2010/main" val="3503883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09A18-0645-4ED5-B3AD-5CECF1E7CC23}"/>
              </a:ext>
            </a:extLst>
          </p:cNvPr>
          <p:cNvSpPr>
            <a:spLocks noGrp="1"/>
          </p:cNvSpPr>
          <p:nvPr>
            <p:ph type="title"/>
          </p:nvPr>
        </p:nvSpPr>
        <p:spPr>
          <a:xfrm>
            <a:off x="1981200" y="2702152"/>
            <a:ext cx="8229600" cy="1143000"/>
          </a:xfrm>
        </p:spPr>
        <p:txBody>
          <a:bodyPr/>
          <a:lstStyle/>
          <a:p>
            <a:r>
              <a:rPr lang="en-AU" dirty="0"/>
              <a:t>Alice’s Story Summary</a:t>
            </a:r>
          </a:p>
        </p:txBody>
      </p:sp>
    </p:spTree>
    <p:extLst>
      <p:ext uri="{BB962C8B-B14F-4D97-AF65-F5344CB8AC3E}">
        <p14:creationId xmlns:p14="http://schemas.microsoft.com/office/powerpoint/2010/main" val="2797023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TotalTime>
  <Words>1808</Words>
  <Application>Microsoft Office PowerPoint</Application>
  <PresentationFormat>Widescreen</PresentationFormat>
  <Paragraphs>135</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Getting ready to start  Training Activity</vt:lpstr>
      <vt:lpstr>PowerPoint Presentation</vt:lpstr>
      <vt:lpstr>String Sculpture</vt:lpstr>
      <vt:lpstr>String Sculpture</vt:lpstr>
      <vt:lpstr>String Sculpture</vt:lpstr>
      <vt:lpstr>String Sculptures</vt:lpstr>
      <vt:lpstr>String Sculpture</vt:lpstr>
      <vt:lpstr>String Sculpture – Alice’s Story</vt:lpstr>
      <vt:lpstr>Alice’s Story 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2018-06-14T04:54:47Z</dcterms:created>
  <dc:creator>Queensland Government</dc:creator>
  <cp:keywords>Powerpoint; template; activity</cp:keywords>
  <cp:lastModifiedBy>Eloise Eggleton</cp:lastModifiedBy>
  <dcterms:modified xsi:type="dcterms:W3CDTF">2022-07-28T02:29:49Z</dcterms:modified>
  <cp:revision>22</cp:revision>
  <dc:subject>Departmental template</dc:subject>
  <dc:title>PowerPoint Presentation</dc:title>
</cp:coreProperties>
</file>