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0" r:id="rId3"/>
    <p:sldId id="257" r:id="rId4"/>
    <p:sldId id="258" r:id="rId5"/>
    <p:sldId id="263" r:id="rId6"/>
    <p:sldId id="273" r:id="rId7"/>
    <p:sldId id="264" r:id="rId8"/>
    <p:sldId id="261" r:id="rId9"/>
    <p:sldId id="274" r:id="rId10"/>
    <p:sldId id="265" r:id="rId11"/>
    <p:sldId id="271" r:id="rId12"/>
    <p:sldId id="272" r:id="rId13"/>
    <p:sldId id="268" r:id="rId14"/>
    <p:sldId id="269" r:id="rId15"/>
    <p:sldId id="270" r:id="rId16"/>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1" autoAdjust="0"/>
    <p:restoredTop sz="73626" autoAdjust="0"/>
  </p:normalViewPr>
  <p:slideViewPr>
    <p:cSldViewPr snapToGrid="0" snapToObjects="1">
      <p:cViewPr>
        <p:scale>
          <a:sx n="66" d="100"/>
          <a:sy n="66" d="100"/>
        </p:scale>
        <p:origin x="-178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notesMasters/notesMaster1.xml" Type="http://schemas.openxmlformats.org/officeDocument/2006/relationships/notesMaster"/>
<Relationship Id="rId18" Target="handoutMasters/handoutMaster1.xml" Type="http://schemas.openxmlformats.org/officeDocument/2006/relationships/handoutMaster"/>
<Relationship Id="rId19" Target="presProps.xml" Type="http://schemas.openxmlformats.org/officeDocument/2006/relationships/presProps"/>
<Relationship Id="rId2" Target="slides/slide1.xml" Type="http://schemas.openxmlformats.org/officeDocument/2006/relationships/slide"/>
<Relationship Id="rId20" Target="viewProps.xml" Type="http://schemas.openxmlformats.org/officeDocument/2006/relationships/viewProps"/>
<Relationship Id="rId21" Target="theme/theme1.xml" Type="http://schemas.openxmlformats.org/officeDocument/2006/relationships/theme"/>
<Relationship Id="rId22" Target="tableStyles.xml" Type="http://schemas.openxmlformats.org/officeDocument/2006/relationships/tableStyles"/>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handoutMasters/_rels/handoutMaster1.xml.rels><?xml version="1.0" encoding="UTF-8" standalone="yes"?>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C9BCE55-CF99-4807-8BC9-E00AD0C4D8FC}" type="datetimeFigureOut">
              <a:rPr lang="en-AU" smtClean="0"/>
              <a:t>24/05/2016</a:t>
            </a:fld>
            <a:endParaRPr lang="en-AU"/>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54F94615-F7F4-4B49-8A55-1C993284201F}" type="slidenum">
              <a:rPr lang="en-AU" smtClean="0"/>
              <a:t>‹#›</a:t>
            </a:fld>
            <a:endParaRPr lang="en-AU"/>
          </a:p>
        </p:txBody>
      </p:sp>
    </p:spTree>
    <p:extLst>
      <p:ext uri="{BB962C8B-B14F-4D97-AF65-F5344CB8AC3E}">
        <p14:creationId xmlns:p14="http://schemas.microsoft.com/office/powerpoint/2010/main" val="212584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CFD58A02-DF5A-4F36-82AA-9093774CA8CE}" type="datetimeFigureOut">
              <a:rPr lang="en-AU" smtClean="0"/>
              <a:t>24/05/2016</a:t>
            </a:fld>
            <a:endParaRPr lang="en-AU"/>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A049AC40-FFA2-4062-B7A3-839118014B9D}" type="slidenum">
              <a:rPr lang="en-AU" smtClean="0"/>
              <a:t>‹#›</a:t>
            </a:fld>
            <a:endParaRPr lang="en-AU"/>
          </a:p>
        </p:txBody>
      </p:sp>
    </p:spTree>
    <p:extLst>
      <p:ext uri="{BB962C8B-B14F-4D97-AF65-F5344CB8AC3E}">
        <p14:creationId xmlns:p14="http://schemas.microsoft.com/office/powerpoint/2010/main" val="223232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yes"?>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7ED34A5-FE1B-4647-B001-C67998169F2D}"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261604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7ED34A5-FE1B-4647-B001-C67998169F2D}"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12073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7ED34A5-FE1B-4647-B001-C67998169F2D}"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108813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7ED34A5-FE1B-4647-B001-C67998169F2D}"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331819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7ED34A5-FE1B-4647-B001-C67998169F2D}"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393727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7ED34A5-FE1B-4647-B001-C67998169F2D}"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19122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7ED34A5-FE1B-4647-B001-C67998169F2D}"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211395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7ED34A5-FE1B-4647-B001-C67998169F2D}"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394273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D34A5-FE1B-4647-B001-C67998169F2D}"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30613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7ED34A5-FE1B-4647-B001-C67998169F2D}"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389649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7ED34A5-FE1B-4647-B001-C67998169F2D}"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6CB68-38C6-8B4E-9A26-EA17D498EFC3}" type="slidenum">
              <a:rPr lang="en-US" smtClean="0"/>
              <a:t>‹#›</a:t>
            </a:fld>
            <a:endParaRPr lang="en-US"/>
          </a:p>
        </p:txBody>
      </p:sp>
    </p:spTree>
    <p:extLst>
      <p:ext uri="{BB962C8B-B14F-4D97-AF65-F5344CB8AC3E}">
        <p14:creationId xmlns:p14="http://schemas.microsoft.com/office/powerpoint/2010/main" val="1509587012"/>
      </p:ext>
    </p:extLst>
  </p:cSld>
  <p:clrMapOvr>
    <a:masterClrMapping/>
  </p:clrMapOvr>
</p:sldLayout>
</file>

<file path=ppt/slideMasters/_rels/slideMaster1.xml.rels><?xml version="1.0" encoding="UTF-8" standalone="yes"?>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13" Target="../media/image1.jp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34A5-FE1B-4647-B001-C67998169F2D}" type="datetimeFigureOut">
              <a:rPr lang="en-US" smtClean="0"/>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6CB68-38C6-8B4E-9A26-EA17D498EFC3}" type="slidenum">
              <a:rPr lang="en-US" smtClean="0"/>
              <a:t>‹#›</a:t>
            </a:fld>
            <a:endParaRPr lang="en-US"/>
          </a:p>
        </p:txBody>
      </p:sp>
      <p:pic>
        <p:nvPicPr>
          <p:cNvPr id="7" name="Picture 6" descr="0131 CC Powerpoint Template_v3-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564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Id="rId1" Target="../slideLayouts/slideLayout1.xml" Type="http://schemas.openxmlformats.org/officeDocument/2006/relationships/slideLayout"/>
<Relationship Id="rId2" Target="../media/image2.jpg" Type="http://schemas.openxmlformats.org/officeDocument/2006/relationships/image"/>
</Relationships>

</file>

<file path=ppt/slides/_rels/slide10.xml.rels><?xml version="1.0" encoding="UTF-8" standalone="yes"?>
<Relationships xmlns="http://schemas.openxmlformats.org/package/2006/relationships">
<Relationship Id="rId1" Target="../slideLayouts/slideLayout2.xml" Type="http://schemas.openxmlformats.org/officeDocument/2006/relationships/slideLayout"/>
</Relationships>

</file>

<file path=ppt/slides/_rels/slide11.xml.rels><?xml version="1.0" encoding="UTF-8" standalone="yes"?>
<Relationships xmlns="http://schemas.openxmlformats.org/package/2006/relationships">
<Relationship Id="rId1" Target="../slideLayouts/slideLayout4.xml" Type="http://schemas.openxmlformats.org/officeDocument/2006/relationships/slideLayout"/>
<Relationship Id="rId2" Target="../media/image10.jpeg" Type="http://schemas.openxmlformats.org/officeDocument/2006/relationships/image"/>
</Relationships>

</file>

<file path=ppt/slides/_rels/slide12.xml.rels><?xml version="1.0" encoding="UTF-8" standalone="yes"?>
<Relationships xmlns="http://schemas.openxmlformats.org/package/2006/relationships">
<Relationship Id="rId1" Target="../slideLayouts/slideLayout4.xml" Type="http://schemas.openxmlformats.org/officeDocument/2006/relationships/slideLayout"/>
<Relationship Id="rId2" Target="../media/image11.jpeg" Type="http://schemas.openxmlformats.org/officeDocument/2006/relationships/image"/>
</Relationships>

</file>

<file path=ppt/slides/_rels/slide13.xml.rels><?xml version="1.0" encoding="UTF-8" standalone="yes"?>
<Relationships xmlns="http://schemas.openxmlformats.org/package/2006/relationships">
<Relationship Id="rId1" Target="../slideLayouts/slideLayout2.xml" Type="http://schemas.openxmlformats.org/officeDocument/2006/relationships/slideLayout"/>
</Relationships>

</file>

<file path=ppt/slides/_rels/slide14.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12.jpeg" Type="http://schemas.openxmlformats.org/officeDocument/2006/relationships/image"/>
</Relationships>

</file>

<file path=ppt/slides/_rels/slide15.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13.png" Type="http://schemas.openxmlformats.org/officeDocument/2006/relationships/image"/>
</Relationships>

</file>

<file path=ppt/slides/_rels/slide2.xml.rels><?xml version="1.0" encoding="UTF-8" standalone="yes"?>
<Relationships xmlns="http://schemas.openxmlformats.org/package/2006/relationships">
<Relationship Id="rId1" Target="../slideLayouts/slideLayout2.xml" Type="http://schemas.openxmlformats.org/officeDocument/2006/relationships/slideLayout"/>
</Relationships>

</file>

<file path=ppt/slides/_rels/slide3.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3.jpeg" Type="http://schemas.openxmlformats.org/officeDocument/2006/relationships/image"/>
</Relationships>

</file>

<file path=ppt/slides/_rels/slide4.xml.rels><?xml version="1.0" encoding="UTF-8" standalone="yes"?>
<Relationships xmlns="http://schemas.openxmlformats.org/package/2006/relationships">
<Relationship Id="rId1" Target="../slideLayouts/slideLayout2.xml" Type="http://schemas.openxmlformats.org/officeDocument/2006/relationships/slideLayout"/>
</Relationships>

</file>

<file path=ppt/slides/_rels/slide5.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4.png" Type="http://schemas.openxmlformats.org/officeDocument/2006/relationships/image"/>
<Relationship Id="rId3" Target="http://stolengenerationstestimonies.com/index.php/testimonies/974.html" TargetMode="External" Type="http://schemas.openxmlformats.org/officeDocument/2006/relationships/hyperlink"/>
</Relationships>

</file>

<file path=ppt/slides/_rels/slide6.xml.rels><?xml version="1.0" encoding="UTF-8" standalone="yes"?>
<Relationships xmlns="http://schemas.openxmlformats.org/package/2006/relationships">
<Relationship Id="rId1" Target="../slideLayouts/slideLayout1.xml" Type="http://schemas.openxmlformats.org/officeDocument/2006/relationships/slideLayout"/>
<Relationship Id="rId2" Target="http://www.aihw.gov.au/child-protection/children-receiving-services/#indigenous" TargetMode="External" Type="http://schemas.openxmlformats.org/officeDocument/2006/relationships/hyperlink"/>
<Relationship Id="rId3" Target="../media/image5.png" Type="http://schemas.openxmlformats.org/officeDocument/2006/relationships/image"/>
</Relationships>

</file>

<file path=ppt/slides/_rels/slide7.xml.rels><?xml version="1.0" encoding="UTF-8" standalone="yes"?>
<Relationships xmlns="http://schemas.openxmlformats.org/package/2006/relationships">
<Relationship Id="rId1" Target="../slideLayouts/slideLayout4.xml" Type="http://schemas.openxmlformats.org/officeDocument/2006/relationships/slideLayout"/>
<Relationship Id="rId2" Target="../media/image6.wmf" Type="http://schemas.openxmlformats.org/officeDocument/2006/relationships/image"/>
<Relationship Id="rId3" Target="../media/image7.wmf" Type="http://schemas.openxmlformats.org/officeDocument/2006/relationships/image"/>
</Relationships>

</file>

<file path=ppt/slides/_rels/slide8.xml.rels><?xml version="1.0" encoding="UTF-8" standalone="yes"?>
<Relationships xmlns="http://schemas.openxmlformats.org/package/2006/relationships">
<Relationship Id="rId1" Target="../slideLayouts/slideLayout2.xml" Type="http://schemas.openxmlformats.org/officeDocument/2006/relationships/slideLayout"/>
<Relationship Id="rId2" Target="../media/image8.jpeg" Type="http://schemas.openxmlformats.org/officeDocument/2006/relationships/image"/>
</Relationships>

</file>

<file path=ppt/slides/_rels/slide9.xml.rels><?xml version="1.0" encoding="UTF-8" standalone="yes"?>
<Relationships xmlns="http://schemas.openxmlformats.org/package/2006/relationships">
<Relationship Id="rId1" Target="../slideLayouts/slideLayout4.xml" Type="http://schemas.openxmlformats.org/officeDocument/2006/relationships/slideLayout"/>
<Relationship Id="rId2" Target="../media/image9.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0131 CC Powerpoint Template_v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685800" y="1591449"/>
            <a:ext cx="7772400" cy="11901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292E72"/>
                </a:solidFill>
                <a:latin typeface="Arial"/>
                <a:cs typeface="Arial"/>
              </a:rPr>
              <a:t>Caring for Jarjums</a:t>
            </a:r>
            <a:endParaRPr lang="en-US" b="1" dirty="0">
              <a:solidFill>
                <a:srgbClr val="292E72"/>
              </a:solidFill>
              <a:latin typeface="Arial"/>
              <a:cs typeface="Arial"/>
            </a:endParaRPr>
          </a:p>
        </p:txBody>
      </p:sp>
      <p:sp>
        <p:nvSpPr>
          <p:cNvPr id="6" name="Subtitle 2"/>
          <p:cNvSpPr txBox="1">
            <a:spLocks/>
          </p:cNvSpPr>
          <p:nvPr/>
        </p:nvSpPr>
        <p:spPr>
          <a:xfrm>
            <a:off x="685800" y="2845420"/>
            <a:ext cx="6400800" cy="7477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solidFill>
                  <a:srgbClr val="292E72"/>
                </a:solidFill>
                <a:latin typeface="Arial"/>
                <a:cs typeface="Arial"/>
              </a:rPr>
              <a:t>Strong, proud and safe</a:t>
            </a:r>
            <a:endParaRPr lang="en-US" dirty="0">
              <a:solidFill>
                <a:srgbClr val="292E72"/>
              </a:solidFill>
              <a:latin typeface="Arial"/>
              <a:cs typeface="Arial"/>
            </a:endParaRPr>
          </a:p>
        </p:txBody>
      </p:sp>
    </p:spTree>
    <p:extLst>
      <p:ext uri="{BB962C8B-B14F-4D97-AF65-F5344CB8AC3E}">
        <p14:creationId xmlns:p14="http://schemas.microsoft.com/office/powerpoint/2010/main" val="62840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948"/>
            <a:ext cx="8229600" cy="954394"/>
          </a:xfrm>
        </p:spPr>
        <p:txBody>
          <a:bodyPr/>
          <a:lstStyle/>
          <a:p>
            <a:r>
              <a:rPr lang="en-AU" dirty="0" smtClean="0"/>
              <a:t>What does this mean for me?</a:t>
            </a:r>
            <a:endParaRPr lang="en-AU" dirty="0"/>
          </a:p>
        </p:txBody>
      </p:sp>
      <p:sp>
        <p:nvSpPr>
          <p:cNvPr id="3" name="Content Placeholder 2"/>
          <p:cNvSpPr>
            <a:spLocks noGrp="1"/>
          </p:cNvSpPr>
          <p:nvPr>
            <p:ph idx="1"/>
          </p:nvPr>
        </p:nvSpPr>
        <p:spPr>
          <a:xfrm>
            <a:off x="457200" y="1600200"/>
            <a:ext cx="8229600" cy="3601065"/>
          </a:xfrm>
        </p:spPr>
        <p:txBody>
          <a:bodyPr>
            <a:normAutofit fontScale="77500" lnSpcReduction="20000"/>
          </a:bodyPr>
          <a:lstStyle/>
          <a:p>
            <a:pPr marL="0" indent="0">
              <a:buNone/>
              <a:defRPr/>
            </a:pPr>
            <a:r>
              <a:rPr lang="en-AU" altLang="en-US" dirty="0">
                <a:solidFill>
                  <a:srgbClr val="008000"/>
                </a:solidFill>
                <a:ea typeface="ＭＳ Ｐゴシック" pitchFamily="34" charset="-128"/>
              </a:rPr>
              <a:t>If you are caring for an Aboriginal and Torres Strait Islander, then you have </a:t>
            </a:r>
            <a:r>
              <a:rPr lang="en-AU" altLang="en-US" b="1" dirty="0">
                <a:solidFill>
                  <a:srgbClr val="008000"/>
                </a:solidFill>
                <a:ea typeface="ＭＳ Ｐゴシック" pitchFamily="34" charset="-128"/>
              </a:rPr>
              <a:t>additional</a:t>
            </a:r>
            <a:r>
              <a:rPr lang="en-AU" altLang="en-US" dirty="0">
                <a:solidFill>
                  <a:srgbClr val="008000"/>
                </a:solidFill>
                <a:ea typeface="ＭＳ Ｐゴシック" pitchFamily="34" charset="-128"/>
              </a:rPr>
              <a:t> responsibilities. You need to:</a:t>
            </a:r>
          </a:p>
          <a:p>
            <a:pPr marL="0" indent="0">
              <a:buNone/>
              <a:defRPr/>
            </a:pPr>
            <a:endParaRPr lang="en-AU" altLang="en-US" sz="1800" dirty="0" smtClean="0">
              <a:ea typeface="ＭＳ Ｐゴシック" pitchFamily="34" charset="-128"/>
            </a:endParaRPr>
          </a:p>
          <a:p>
            <a:pPr marL="355600" indent="-355600">
              <a:defRPr/>
            </a:pPr>
            <a:r>
              <a:rPr lang="en-AU" altLang="en-US" dirty="0" smtClean="0">
                <a:ea typeface="ＭＳ Ｐゴシック" pitchFamily="34" charset="-128"/>
              </a:rPr>
              <a:t>Facilitate </a:t>
            </a:r>
            <a:r>
              <a:rPr lang="en-AU" altLang="en-US" dirty="0">
                <a:ea typeface="ＭＳ Ｐゴシック" pitchFamily="34" charset="-128"/>
              </a:rPr>
              <a:t>and support the child</a:t>
            </a:r>
            <a:r>
              <a:rPr lang="ja-JP" altLang="en-AU" dirty="0">
                <a:ea typeface="ＭＳ Ｐゴシック" pitchFamily="34" charset="-128"/>
              </a:rPr>
              <a:t>’</a:t>
            </a:r>
            <a:r>
              <a:rPr lang="en-AU" altLang="ja-JP" dirty="0">
                <a:ea typeface="ＭＳ Ｐゴシック" pitchFamily="34" charset="-128"/>
              </a:rPr>
              <a:t>s contact with parents, other family members, as well as their contact with their community/language group (per the child</a:t>
            </a:r>
            <a:r>
              <a:rPr lang="ja-JP" altLang="en-AU" dirty="0">
                <a:ea typeface="ＭＳ Ｐゴシック" pitchFamily="34" charset="-128"/>
              </a:rPr>
              <a:t>’</a:t>
            </a:r>
            <a:r>
              <a:rPr lang="en-AU" altLang="ja-JP" dirty="0">
                <a:ea typeface="ＭＳ Ｐゴシック" pitchFamily="34" charset="-128"/>
              </a:rPr>
              <a:t>s case plan)</a:t>
            </a:r>
          </a:p>
          <a:p>
            <a:pPr marL="355600" indent="-355600">
              <a:buNone/>
              <a:defRPr/>
            </a:pPr>
            <a:endParaRPr lang="en-AU" altLang="en-US" sz="1800" dirty="0" smtClean="0">
              <a:ea typeface="ＭＳ Ｐゴシック" pitchFamily="34" charset="-128"/>
            </a:endParaRPr>
          </a:p>
          <a:p>
            <a:pPr marL="450850" indent="-450850">
              <a:defRPr/>
            </a:pPr>
            <a:r>
              <a:rPr lang="en-AU" altLang="en-US" dirty="0" smtClean="0">
                <a:ea typeface="ＭＳ Ｐゴシック" pitchFamily="34" charset="-128"/>
              </a:rPr>
              <a:t>Help </a:t>
            </a:r>
            <a:r>
              <a:rPr lang="en-AU" altLang="en-US" dirty="0">
                <a:ea typeface="ＭＳ Ｐゴシック" pitchFamily="34" charset="-128"/>
              </a:rPr>
              <a:t>the child to be connected with their culture</a:t>
            </a:r>
          </a:p>
          <a:p>
            <a:pPr marL="0" indent="0">
              <a:buNone/>
              <a:defRPr/>
            </a:pPr>
            <a:endParaRPr lang="en-AU" altLang="en-US" dirty="0" smtClean="0">
              <a:ea typeface="ＭＳ Ｐゴシック" pitchFamily="34" charset="-128"/>
            </a:endParaRPr>
          </a:p>
          <a:p>
            <a:pPr marL="450850" indent="-450850">
              <a:defRPr/>
            </a:pPr>
            <a:r>
              <a:rPr lang="en-AU" altLang="en-US" dirty="0" smtClean="0">
                <a:ea typeface="ＭＳ Ｐゴシック" pitchFamily="34" charset="-128"/>
              </a:rPr>
              <a:t>Play </a:t>
            </a:r>
            <a:r>
              <a:rPr lang="en-AU" altLang="en-US" dirty="0">
                <a:ea typeface="ＭＳ Ｐゴシック" pitchFamily="34" charset="-128"/>
              </a:rPr>
              <a:t>a role in preserving and enhancing the child</a:t>
            </a:r>
            <a:r>
              <a:rPr lang="ja-JP" altLang="en-AU" dirty="0">
                <a:ea typeface="ＭＳ Ｐゴシック" pitchFamily="34" charset="-128"/>
              </a:rPr>
              <a:t>’</a:t>
            </a:r>
            <a:r>
              <a:rPr lang="en-AU" altLang="ja-JP" dirty="0">
                <a:ea typeface="ＭＳ Ｐゴシック" pitchFamily="34" charset="-128"/>
              </a:rPr>
              <a:t>s Aboriginal and/or Torres Strait Islander identity</a:t>
            </a:r>
          </a:p>
          <a:p>
            <a:endParaRPr lang="en-AU" dirty="0"/>
          </a:p>
        </p:txBody>
      </p:sp>
    </p:spTree>
    <p:extLst>
      <p:ext uri="{BB962C8B-B14F-4D97-AF65-F5344CB8AC3E}">
        <p14:creationId xmlns:p14="http://schemas.microsoft.com/office/powerpoint/2010/main" val="196863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Activity</a:t>
            </a:r>
            <a:endParaRPr lang="en-AU" dirty="0"/>
          </a:p>
        </p:txBody>
      </p:sp>
      <p:sp>
        <p:nvSpPr>
          <p:cNvPr id="5" name="Content Placeholder 4"/>
          <p:cNvSpPr>
            <a:spLocks noGrp="1"/>
          </p:cNvSpPr>
          <p:nvPr>
            <p:ph sz="half" idx="1"/>
          </p:nvPr>
        </p:nvSpPr>
        <p:spPr/>
        <p:txBody>
          <a:bodyPr>
            <a:normAutofit lnSpcReduction="10000"/>
          </a:bodyPr>
          <a:lstStyle/>
          <a:p>
            <a:pPr marL="0" indent="0">
              <a:buNone/>
              <a:defRPr/>
            </a:pPr>
            <a:r>
              <a:rPr lang="en-AU" b="1" dirty="0"/>
              <a:t>What do you think?</a:t>
            </a:r>
          </a:p>
          <a:p>
            <a:pPr marL="0" indent="0">
              <a:buNone/>
              <a:defRPr/>
            </a:pPr>
            <a:endParaRPr lang="en-AU" sz="1800" dirty="0"/>
          </a:p>
          <a:p>
            <a:pPr>
              <a:defRPr/>
            </a:pPr>
            <a:r>
              <a:rPr lang="en-AU" dirty="0"/>
              <a:t>Discuss the </a:t>
            </a:r>
            <a:r>
              <a:rPr lang="en-AU" dirty="0" smtClean="0"/>
              <a:t>four </a:t>
            </a:r>
            <a:r>
              <a:rPr lang="en-AU" dirty="0"/>
              <a:t>statements in table groups. </a:t>
            </a:r>
          </a:p>
          <a:p>
            <a:pPr marL="0" indent="0">
              <a:buNone/>
              <a:defRPr/>
            </a:pPr>
            <a:endParaRPr lang="en-AU" sz="1800" dirty="0"/>
          </a:p>
          <a:p>
            <a:pPr>
              <a:defRPr/>
            </a:pPr>
            <a:r>
              <a:rPr lang="en-US" dirty="0"/>
              <a:t>Do you agree or disagree with the statements? Why? Record your thinking/reasons.</a:t>
            </a:r>
          </a:p>
          <a:p>
            <a:endParaRPr lang="en-AU" dirty="0"/>
          </a:p>
        </p:txBody>
      </p:sp>
      <p:pic>
        <p:nvPicPr>
          <p:cNvPr id="7" name="Picture 2" descr="C:\Users\nwoods\AppData\Local\Microsoft\Windows\Temporary Internet Files\Content.Outlook\EUHCL8A3\1421_VY_Weipa_33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4159" y="2261419"/>
            <a:ext cx="4332641" cy="289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14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5696"/>
            <a:ext cx="8229600" cy="1143000"/>
          </a:xfrm>
        </p:spPr>
        <p:txBody>
          <a:bodyPr>
            <a:normAutofit fontScale="90000"/>
          </a:bodyPr>
          <a:lstStyle/>
          <a:p>
            <a:r>
              <a:rPr lang="en-AU" dirty="0" smtClean="0"/>
              <a:t>The Starting Point: </a:t>
            </a:r>
            <a:br>
              <a:rPr lang="en-AU" dirty="0" smtClean="0"/>
            </a:br>
            <a:r>
              <a:rPr lang="en-AU" dirty="0" smtClean="0"/>
              <a:t>The child’s Cultural Support Plan</a:t>
            </a:r>
            <a:endParaRPr lang="en-AU" dirty="0"/>
          </a:p>
        </p:txBody>
      </p:sp>
      <p:sp>
        <p:nvSpPr>
          <p:cNvPr id="5" name="Content Placeholder 4"/>
          <p:cNvSpPr>
            <a:spLocks noGrp="1"/>
          </p:cNvSpPr>
          <p:nvPr>
            <p:ph sz="half" idx="1"/>
          </p:nvPr>
        </p:nvSpPr>
        <p:spPr/>
        <p:txBody>
          <a:bodyPr>
            <a:normAutofit fontScale="77500" lnSpcReduction="20000"/>
          </a:bodyPr>
          <a:lstStyle/>
          <a:p>
            <a:pPr>
              <a:spcBef>
                <a:spcPts val="600"/>
              </a:spcBef>
              <a:spcAft>
                <a:spcPts val="600"/>
              </a:spcAft>
              <a:tabLst>
                <a:tab pos="1344613" algn="l"/>
              </a:tabLst>
              <a:defRPr/>
            </a:pPr>
            <a:endParaRPr lang="en-AU" altLang="en-US" dirty="0" smtClean="0">
              <a:ea typeface="ＭＳ Ｐゴシック" pitchFamily="34" charset="-128"/>
            </a:endParaRPr>
          </a:p>
          <a:p>
            <a:pPr>
              <a:spcBef>
                <a:spcPts val="600"/>
              </a:spcBef>
              <a:spcAft>
                <a:spcPts val="600"/>
              </a:spcAft>
              <a:tabLst>
                <a:tab pos="1344613" algn="l"/>
              </a:tabLst>
              <a:defRPr/>
            </a:pPr>
            <a:r>
              <a:rPr lang="en-AU" altLang="en-US" dirty="0" smtClean="0">
                <a:ea typeface="ＭＳ Ｐゴシック" pitchFamily="34" charset="-128"/>
              </a:rPr>
              <a:t>Records </a:t>
            </a:r>
            <a:r>
              <a:rPr lang="en-AU" altLang="en-US" dirty="0">
                <a:ea typeface="ＭＳ Ｐゴシック" pitchFamily="34" charset="-128"/>
              </a:rPr>
              <a:t>the child’</a:t>
            </a:r>
            <a:r>
              <a:rPr lang="en-AU" altLang="ja-JP" dirty="0">
                <a:ea typeface="ＭＳ Ｐゴシック" pitchFamily="34" charset="-128"/>
              </a:rPr>
              <a:t>s clan, language/community group</a:t>
            </a:r>
          </a:p>
          <a:p>
            <a:pPr>
              <a:spcAft>
                <a:spcPts val="600"/>
              </a:spcAft>
              <a:tabLst>
                <a:tab pos="1344613" algn="l"/>
              </a:tabLst>
              <a:defRPr/>
            </a:pPr>
            <a:r>
              <a:rPr lang="en-AU" altLang="en-US" dirty="0" smtClean="0">
                <a:ea typeface="ＭＳ Ｐゴシック" pitchFamily="34" charset="-128"/>
              </a:rPr>
              <a:t>Identifies </a:t>
            </a:r>
            <a:r>
              <a:rPr lang="en-AU" altLang="en-US" dirty="0">
                <a:ea typeface="ＭＳ Ｐゴシック" pitchFamily="34" charset="-128"/>
              </a:rPr>
              <a:t>the activities that will support the child’</a:t>
            </a:r>
            <a:r>
              <a:rPr lang="en-AU" altLang="ja-JP" dirty="0">
                <a:ea typeface="ＭＳ Ｐゴシック" pitchFamily="34" charset="-128"/>
              </a:rPr>
              <a:t>s sense of cultural identity</a:t>
            </a:r>
          </a:p>
          <a:p>
            <a:pPr>
              <a:spcAft>
                <a:spcPts val="600"/>
              </a:spcAft>
              <a:tabLst>
                <a:tab pos="1344613" algn="l"/>
              </a:tabLst>
              <a:defRPr/>
            </a:pPr>
            <a:r>
              <a:rPr lang="en-AU" altLang="en-US" dirty="0" smtClean="0">
                <a:ea typeface="ＭＳ Ｐゴシック" pitchFamily="34" charset="-128"/>
              </a:rPr>
              <a:t>Documents </a:t>
            </a:r>
            <a:r>
              <a:rPr lang="en-AU" altLang="en-US" dirty="0">
                <a:ea typeface="ＭＳ Ｐゴシック" pitchFamily="34" charset="-128"/>
              </a:rPr>
              <a:t>the support and help the carer requires in order to maintain/support the child’</a:t>
            </a:r>
            <a:r>
              <a:rPr lang="en-AU" altLang="ja-JP" dirty="0">
                <a:ea typeface="ＭＳ Ｐゴシック" pitchFamily="34" charset="-128"/>
              </a:rPr>
              <a:t>s culture </a:t>
            </a:r>
          </a:p>
          <a:p>
            <a:pPr>
              <a:spcAft>
                <a:spcPts val="600"/>
              </a:spcAft>
              <a:tabLst>
                <a:tab pos="1344613" algn="l"/>
              </a:tabLst>
              <a:defRPr/>
            </a:pPr>
            <a:r>
              <a:rPr lang="en-AU" altLang="en-US" dirty="0" smtClean="0">
                <a:ea typeface="ＭＳ Ｐゴシック" pitchFamily="34" charset="-128"/>
              </a:rPr>
              <a:t>Lists </a:t>
            </a:r>
            <a:r>
              <a:rPr lang="en-AU" altLang="en-US" dirty="0">
                <a:ea typeface="ＭＳ Ｐゴシック" pitchFamily="34" charset="-128"/>
              </a:rPr>
              <a:t>others who will be involved in developing the child’</a:t>
            </a:r>
            <a:r>
              <a:rPr lang="en-AU" altLang="ja-JP" dirty="0">
                <a:ea typeface="ＭＳ Ｐゴシック" pitchFamily="34" charset="-128"/>
              </a:rPr>
              <a:t>s cultural identity</a:t>
            </a:r>
            <a:endParaRPr lang="en-AU" altLang="en-US" dirty="0">
              <a:ea typeface="ＭＳ Ｐゴシック" pitchFamily="34" charset="-128"/>
            </a:endParaRPr>
          </a:p>
          <a:p>
            <a:endParaRPr lang="en-AU" dirty="0"/>
          </a:p>
        </p:txBody>
      </p:sp>
      <p:pic>
        <p:nvPicPr>
          <p:cNvPr id="2050" name="Picture 2" descr="C:\Users\nwoods\AppData\Local\Microsoft\Windows\Temporary Internet Files\Content.Outlook\EUHCL8A3\4530138-5125x3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116" y="1685576"/>
            <a:ext cx="3078470" cy="462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1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culture important?</a:t>
            </a:r>
            <a:endParaRPr lang="en-AU" dirty="0"/>
          </a:p>
        </p:txBody>
      </p:sp>
      <p:sp>
        <p:nvSpPr>
          <p:cNvPr id="3" name="Content Placeholder 2"/>
          <p:cNvSpPr>
            <a:spLocks noGrp="1"/>
          </p:cNvSpPr>
          <p:nvPr>
            <p:ph idx="1"/>
          </p:nvPr>
        </p:nvSpPr>
        <p:spPr/>
        <p:txBody>
          <a:bodyPr>
            <a:normAutofit fontScale="92500" lnSpcReduction="10000"/>
          </a:bodyPr>
          <a:lstStyle/>
          <a:p>
            <a:pPr marL="355600" indent="0">
              <a:buNone/>
              <a:tabLst>
                <a:tab pos="8162925" algn="l"/>
              </a:tabLst>
              <a:defRPr/>
            </a:pPr>
            <a:r>
              <a:rPr lang="en-US" altLang="ja-JP" i="1" dirty="0" smtClean="0">
                <a:latin typeface="Arial" panose="020B0604020202020204" pitchFamily="34" charset="0"/>
                <a:ea typeface="ＭＳ Ｐゴシック" pitchFamily="34" charset="-128"/>
                <a:cs typeface="Arial" panose="020B0604020202020204" pitchFamily="34" charset="0"/>
              </a:rPr>
              <a:t>“</a:t>
            </a:r>
            <a:r>
              <a:rPr lang="en-US" altLang="ja-JP" i="1" dirty="0">
                <a:latin typeface="Arial" panose="020B0604020202020204" pitchFamily="34" charset="0"/>
                <a:ea typeface="ＭＳ Ｐゴシック" pitchFamily="34" charset="-128"/>
                <a:cs typeface="Arial" panose="020B0604020202020204" pitchFamily="34" charset="0"/>
              </a:rPr>
              <a:t> </a:t>
            </a:r>
            <a:r>
              <a:rPr lang="en-US" altLang="ja-JP" i="1" dirty="0" smtClean="0">
                <a:latin typeface="Arial" panose="020B0604020202020204" pitchFamily="34" charset="0"/>
                <a:ea typeface="ＭＳ Ｐゴシック" pitchFamily="34" charset="-128"/>
                <a:cs typeface="Arial" panose="020B0604020202020204" pitchFamily="34" charset="0"/>
              </a:rPr>
              <a:t>The </a:t>
            </a:r>
            <a:r>
              <a:rPr lang="en-US" altLang="ja-JP" i="1" dirty="0">
                <a:latin typeface="Arial" panose="020B0604020202020204" pitchFamily="34" charset="0"/>
                <a:ea typeface="ＭＳ Ｐゴシック" pitchFamily="34" charset="-128"/>
                <a:cs typeface="Arial" panose="020B0604020202020204" pitchFamily="34" charset="0"/>
              </a:rPr>
              <a:t>best way to ensure that Aboriginal and Torres Strait Islander children in out-of-home care today do not endure the same sense of loss of identity and dislocation from family and community as the Stolen Generations, is to actively support them to maintain or re-establish their connection to family, community, culture and country</a:t>
            </a:r>
            <a:r>
              <a:rPr lang="en-US" altLang="en-US" b="1" i="1" dirty="0" smtClean="0">
                <a:effectLst>
                  <a:outerShdw blurRad="38100" dist="38100" dir="2700000" algn="tl">
                    <a:srgbClr val="C0C0C0"/>
                  </a:outerShdw>
                </a:effectLst>
                <a:latin typeface="Bodoni Poster" pitchFamily="18" charset="0"/>
                <a:ea typeface="ＭＳ Ｐゴシック" pitchFamily="34" charset="-128"/>
              </a:rPr>
              <a:t>”</a:t>
            </a:r>
            <a:r>
              <a:rPr lang="en-US" altLang="ja-JP" b="1" i="1" dirty="0" smtClean="0">
                <a:effectLst>
                  <a:outerShdw blurRad="38100" dist="38100" dir="2700000" algn="tl">
                    <a:srgbClr val="C0C0C0"/>
                  </a:outerShdw>
                </a:effectLst>
                <a:latin typeface="Bodoni Poster" pitchFamily="18" charset="0"/>
                <a:ea typeface="ＭＳ Ｐゴシック" pitchFamily="34" charset="-128"/>
              </a:rPr>
              <a:t>. </a:t>
            </a:r>
            <a:endParaRPr lang="en-US" altLang="ja-JP" b="1" i="1" dirty="0">
              <a:effectLst>
                <a:outerShdw blurRad="38100" dist="38100" dir="2700000" algn="tl">
                  <a:srgbClr val="C0C0C0"/>
                </a:outerShdw>
              </a:effectLst>
              <a:latin typeface="Bodoni Poster" pitchFamily="18" charset="0"/>
              <a:ea typeface="ＭＳ Ｐゴシック" pitchFamily="34" charset="-128"/>
            </a:endParaRPr>
          </a:p>
          <a:p>
            <a:pPr marL="355600" indent="0">
              <a:buNone/>
              <a:tabLst>
                <a:tab pos="8162925" algn="l"/>
              </a:tabLst>
              <a:defRPr/>
            </a:pPr>
            <a:endParaRPr lang="en-US" altLang="en-US" sz="1400" b="1" i="1" dirty="0">
              <a:effectLst>
                <a:outerShdw blurRad="38100" dist="38100" dir="2700000" algn="tl">
                  <a:srgbClr val="C0C0C0"/>
                </a:outerShdw>
              </a:effectLst>
              <a:ea typeface="ＭＳ Ｐゴシック" pitchFamily="34" charset="-128"/>
              <a:cs typeface="Arial" panose="020B0604020202020204" pitchFamily="34" charset="0"/>
            </a:endParaRPr>
          </a:p>
          <a:p>
            <a:pPr marL="355600" indent="0">
              <a:buNone/>
              <a:tabLst>
                <a:tab pos="8162925" algn="l"/>
              </a:tabLst>
              <a:defRPr/>
            </a:pPr>
            <a:endParaRPr lang="en-US" altLang="en-US" sz="1400" b="1" i="1" dirty="0">
              <a:effectLst>
                <a:outerShdw blurRad="38100" dist="38100" dir="2700000" algn="tl">
                  <a:srgbClr val="C0C0C0"/>
                </a:outerShdw>
              </a:effectLst>
              <a:ea typeface="ＭＳ Ｐゴシック" pitchFamily="34" charset="-128"/>
              <a:cs typeface="Arial" panose="020B0604020202020204" pitchFamily="34" charset="0"/>
            </a:endParaRPr>
          </a:p>
          <a:p>
            <a:pPr marL="0" indent="0">
              <a:buNone/>
            </a:pPr>
            <a:r>
              <a:rPr lang="en-US" sz="2400" dirty="0"/>
              <a:t>Source: SNAICC ‘Aboriginal and Torres </a:t>
            </a:r>
            <a:r>
              <a:rPr lang="en-US" sz="2400" dirty="0" smtClean="0"/>
              <a:t>Strait </a:t>
            </a:r>
            <a:r>
              <a:rPr lang="en-US" sz="2400" dirty="0"/>
              <a:t>Islander Child Placement Principles: </a:t>
            </a:r>
            <a:r>
              <a:rPr lang="en-US" sz="2400" dirty="0" smtClean="0"/>
              <a:t>Aims </a:t>
            </a:r>
            <a:r>
              <a:rPr lang="en-US" sz="2400" dirty="0"/>
              <a:t>and Core Elements” June 2013</a:t>
            </a:r>
            <a:endParaRPr lang="en-AU" sz="2400" dirty="0"/>
          </a:p>
          <a:p>
            <a:endParaRPr lang="en-AU" dirty="0"/>
          </a:p>
        </p:txBody>
      </p:sp>
    </p:spTree>
    <p:extLst>
      <p:ext uri="{BB962C8B-B14F-4D97-AF65-F5344CB8AC3E}">
        <p14:creationId xmlns:p14="http://schemas.microsoft.com/office/powerpoint/2010/main" val="256889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Identity	</a:t>
            </a:r>
            <a:endParaRPr lang="en-AU" dirty="0"/>
          </a:p>
        </p:txBody>
      </p:sp>
      <p:sp>
        <p:nvSpPr>
          <p:cNvPr id="3" name="Content Placeholder 2"/>
          <p:cNvSpPr>
            <a:spLocks noGrp="1"/>
          </p:cNvSpPr>
          <p:nvPr>
            <p:ph idx="1"/>
          </p:nvPr>
        </p:nvSpPr>
        <p:spPr>
          <a:xfrm>
            <a:off x="457200" y="1243891"/>
            <a:ext cx="8229600" cy="4525963"/>
          </a:xfrm>
        </p:spPr>
        <p:txBody>
          <a:bodyPr>
            <a:normAutofit lnSpcReduction="10000"/>
          </a:bodyPr>
          <a:lstStyle/>
          <a:p>
            <a:pPr marL="0" indent="0">
              <a:buFontTx/>
              <a:buNone/>
              <a:defRPr/>
            </a:pPr>
            <a:r>
              <a:rPr lang="en-AU" sz="2800" i="1" dirty="0">
                <a:solidFill>
                  <a:srgbClr val="00B050"/>
                </a:solidFill>
                <a:effectLst>
                  <a:outerShdw blurRad="38100" dist="38100" dir="2700000" algn="tl">
                    <a:srgbClr val="000000">
                      <a:alpha val="43137"/>
                    </a:srgbClr>
                  </a:outerShdw>
                </a:effectLst>
              </a:rPr>
              <a:t>“Being Aboriginal has nothing to do with the colour of your skin or the shape of your nose. It is a spiritual feeling, an identity you know in your heart. It is a unique feeling that may be difficult for non-Aboriginal people to understand</a:t>
            </a:r>
            <a:r>
              <a:rPr lang="en-AU" sz="2800" i="1" dirty="0" smtClean="0">
                <a:solidFill>
                  <a:srgbClr val="00B050"/>
                </a:solidFill>
                <a:effectLst>
                  <a:outerShdw blurRad="38100" dist="38100" dir="2700000" algn="tl">
                    <a:srgbClr val="000000">
                      <a:alpha val="43137"/>
                    </a:srgbClr>
                  </a:outerShdw>
                </a:effectLst>
              </a:rPr>
              <a:t>.” </a:t>
            </a:r>
            <a:r>
              <a:rPr lang="en-AU" sz="1600" b="1" dirty="0" smtClean="0"/>
              <a:t>Linda Burney of Wiradjuri descent</a:t>
            </a:r>
          </a:p>
          <a:p>
            <a:pPr marL="0" indent="0" algn="r">
              <a:buFontTx/>
              <a:buNone/>
              <a:defRPr/>
            </a:pPr>
            <a:endParaRPr lang="en-AU" sz="1100" dirty="0"/>
          </a:p>
          <a:p>
            <a:pPr marL="0" indent="0">
              <a:buFontTx/>
              <a:buNone/>
              <a:defRPr/>
            </a:pPr>
            <a:r>
              <a:rPr lang="en-AU" sz="2800" i="1" dirty="0" smtClean="0">
                <a:solidFill>
                  <a:srgbClr val="00B050"/>
                </a:solidFill>
                <a:effectLst>
                  <a:outerShdw blurRad="38100" dist="38100" dir="2700000" algn="tl">
                    <a:srgbClr val="000000">
                      <a:alpha val="43137"/>
                    </a:srgbClr>
                  </a:outerShdw>
                </a:effectLst>
              </a:rPr>
              <a:t>“</a:t>
            </a:r>
            <a:r>
              <a:rPr lang="en-AU" sz="2800" i="1" dirty="0">
                <a:solidFill>
                  <a:srgbClr val="00B050"/>
                </a:solidFill>
                <a:effectLst>
                  <a:outerShdw blurRad="38100" dist="38100" dir="2700000" algn="tl">
                    <a:srgbClr val="000000">
                      <a:alpha val="43137"/>
                    </a:srgbClr>
                  </a:outerShdw>
                </a:effectLst>
              </a:rPr>
              <a:t>We are a community and people by history, spirituality, locations, country, thinking, politics, </a:t>
            </a:r>
            <a:endParaRPr lang="en-AU" sz="2800" i="1" dirty="0" smtClean="0">
              <a:solidFill>
                <a:srgbClr val="00B050"/>
              </a:solidFill>
              <a:effectLst>
                <a:outerShdw blurRad="38100" dist="38100" dir="2700000" algn="tl">
                  <a:srgbClr val="000000">
                    <a:alpha val="43137"/>
                  </a:srgbClr>
                </a:outerShdw>
              </a:effectLst>
            </a:endParaRPr>
          </a:p>
          <a:p>
            <a:pPr marL="0" indent="0">
              <a:buFontTx/>
              <a:buNone/>
              <a:defRPr/>
            </a:pPr>
            <a:r>
              <a:rPr lang="en-AU" sz="2800" i="1" dirty="0" smtClean="0">
                <a:solidFill>
                  <a:srgbClr val="00B050"/>
                </a:solidFill>
                <a:effectLst>
                  <a:outerShdw blurRad="38100" dist="38100" dir="2700000" algn="tl">
                    <a:srgbClr val="000000">
                      <a:alpha val="43137"/>
                    </a:srgbClr>
                  </a:outerShdw>
                </a:effectLst>
              </a:rPr>
              <a:t>treatment</a:t>
            </a:r>
            <a:r>
              <a:rPr lang="en-AU" sz="2800" i="1" dirty="0">
                <a:solidFill>
                  <a:srgbClr val="00B050"/>
                </a:solidFill>
                <a:effectLst>
                  <a:outerShdw blurRad="38100" dist="38100" dir="2700000" algn="tl">
                    <a:srgbClr val="000000">
                      <a:alpha val="43137"/>
                    </a:srgbClr>
                  </a:outerShdw>
                </a:effectLst>
              </a:rPr>
              <a:t>, laws, cultures and most </a:t>
            </a:r>
            <a:endParaRPr lang="en-AU" sz="2800" i="1" dirty="0" smtClean="0">
              <a:solidFill>
                <a:srgbClr val="00B050"/>
              </a:solidFill>
              <a:effectLst>
                <a:outerShdw blurRad="38100" dist="38100" dir="2700000" algn="tl">
                  <a:srgbClr val="000000">
                    <a:alpha val="43137"/>
                  </a:srgbClr>
                </a:outerShdw>
              </a:effectLst>
            </a:endParaRPr>
          </a:p>
          <a:p>
            <a:pPr marL="0" indent="0">
              <a:buFontTx/>
              <a:buNone/>
              <a:defRPr/>
            </a:pPr>
            <a:r>
              <a:rPr lang="en-AU" sz="2800" i="1" dirty="0" smtClean="0">
                <a:solidFill>
                  <a:srgbClr val="00B050"/>
                </a:solidFill>
                <a:effectLst>
                  <a:outerShdw blurRad="38100" dist="38100" dir="2700000" algn="tl">
                    <a:srgbClr val="000000">
                      <a:alpha val="43137"/>
                    </a:srgbClr>
                  </a:outerShdw>
                </a:effectLst>
              </a:rPr>
              <a:t>importantly</a:t>
            </a:r>
            <a:r>
              <a:rPr lang="en-AU" sz="2800" i="1" dirty="0">
                <a:solidFill>
                  <a:srgbClr val="00B050"/>
                </a:solidFill>
                <a:effectLst>
                  <a:outerShdw blurRad="38100" dist="38100" dir="2700000" algn="tl">
                    <a:srgbClr val="000000">
                      <a:alpha val="43137"/>
                    </a:srgbClr>
                  </a:outerShdw>
                </a:effectLst>
              </a:rPr>
              <a:t>, our stories</a:t>
            </a:r>
            <a:r>
              <a:rPr lang="en-AU" sz="2800" i="1" dirty="0" smtClean="0">
                <a:solidFill>
                  <a:srgbClr val="00B050"/>
                </a:solidFill>
                <a:effectLst>
                  <a:outerShdw blurRad="38100" dist="38100" dir="2700000" algn="tl">
                    <a:srgbClr val="000000">
                      <a:alpha val="43137"/>
                    </a:srgbClr>
                  </a:outerShdw>
                </a:effectLst>
              </a:rPr>
              <a:t>”. </a:t>
            </a:r>
          </a:p>
          <a:p>
            <a:pPr marL="0" indent="0">
              <a:buFontTx/>
              <a:buNone/>
              <a:defRPr/>
            </a:pPr>
            <a:r>
              <a:rPr lang="en-AU" sz="1600" b="1" dirty="0" smtClean="0"/>
              <a:t>Readers </a:t>
            </a:r>
            <a:r>
              <a:rPr lang="en-AU" sz="1600" b="1" dirty="0"/>
              <a:t>letter, Koori </a:t>
            </a:r>
            <a:r>
              <a:rPr lang="en-AU" sz="1600" b="1" dirty="0" smtClean="0"/>
              <a:t>Mail</a:t>
            </a:r>
            <a:endParaRPr lang="en-AU" sz="1600" b="1" dirty="0"/>
          </a:p>
        </p:txBody>
      </p:sp>
      <p:pic>
        <p:nvPicPr>
          <p:cNvPr id="4" name="Picture 2" descr="C:\Users\nwoods\AppData\Local\Microsoft\Windows\Temporary Internet Files\Content.Outlook\EUHCL8A3\iStock_000010670916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57" y="3908566"/>
            <a:ext cx="2474686" cy="170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4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Domains of child’s cultural needs</a:t>
            </a:r>
            <a:endParaRPr lang="en-AU" dirty="0"/>
          </a:p>
        </p:txBody>
      </p:sp>
      <p:pic>
        <p:nvPicPr>
          <p:cNvPr id="4" name="Picture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224" y="1253392"/>
            <a:ext cx="5010912" cy="470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3504" y="5806440"/>
            <a:ext cx="7735824" cy="646331"/>
          </a:xfrm>
          <a:prstGeom prst="rect">
            <a:avLst/>
          </a:prstGeom>
        </p:spPr>
        <p:txBody>
          <a:bodyPr wrap="square">
            <a:spAutoFit/>
          </a:bodyPr>
          <a:lstStyle/>
          <a:p>
            <a:pPr>
              <a:defRPr/>
            </a:pPr>
            <a:r>
              <a:rPr lang="en-US" altLang="en-US" dirty="0">
                <a:ea typeface="ＭＳ Ｐゴシック" pitchFamily="34" charset="-128"/>
              </a:rPr>
              <a:t>SNAICC “Aboriginal and Torres Strait Islander Children’s Cultural Needs” 2012 page 2</a:t>
            </a:r>
          </a:p>
        </p:txBody>
      </p:sp>
    </p:spTree>
    <p:extLst>
      <p:ext uri="{BB962C8B-B14F-4D97-AF65-F5344CB8AC3E}">
        <p14:creationId xmlns:p14="http://schemas.microsoft.com/office/powerpoint/2010/main" val="154047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09"/>
            <a:ext cx="8229600" cy="1143000"/>
          </a:xfrm>
        </p:spPr>
        <p:txBody>
          <a:bodyPr/>
          <a:lstStyle/>
          <a:p>
            <a:r>
              <a:rPr lang="en-AU" dirty="0" smtClean="0"/>
              <a:t>Learning outcomes</a:t>
            </a:r>
            <a:endParaRPr lang="en-AU" dirty="0"/>
          </a:p>
        </p:txBody>
      </p:sp>
      <p:sp>
        <p:nvSpPr>
          <p:cNvPr id="3" name="Content Placeholder 2"/>
          <p:cNvSpPr>
            <a:spLocks noGrp="1"/>
          </p:cNvSpPr>
          <p:nvPr>
            <p:ph idx="1"/>
          </p:nvPr>
        </p:nvSpPr>
        <p:spPr>
          <a:xfrm>
            <a:off x="478971" y="1424894"/>
            <a:ext cx="8229600" cy="4525963"/>
          </a:xfrm>
        </p:spPr>
        <p:txBody>
          <a:bodyPr>
            <a:normAutofit fontScale="77500" lnSpcReduction="20000"/>
          </a:bodyPr>
          <a:lstStyle/>
          <a:p>
            <a:pPr>
              <a:defRPr/>
            </a:pPr>
            <a:r>
              <a:rPr lang="en-AU" dirty="0"/>
              <a:t>Identify the experiences and impacts for Aboriginal and Torres Strait Islander people removed from their families and communities under government policies</a:t>
            </a:r>
          </a:p>
          <a:p>
            <a:pPr marL="0" indent="0">
              <a:buFontTx/>
              <a:buNone/>
              <a:defRPr/>
            </a:pPr>
            <a:endParaRPr lang="en-AU" sz="1100" dirty="0"/>
          </a:p>
          <a:p>
            <a:pPr>
              <a:defRPr/>
            </a:pPr>
            <a:r>
              <a:rPr lang="en-AU" dirty="0"/>
              <a:t>Describe data relating to the over-representation of Aboriginal and Torres Strait Islander children</a:t>
            </a:r>
          </a:p>
          <a:p>
            <a:pPr marL="0" indent="0">
              <a:buFontTx/>
              <a:buNone/>
              <a:defRPr/>
            </a:pPr>
            <a:endParaRPr lang="en-AU" sz="1100" dirty="0"/>
          </a:p>
          <a:p>
            <a:pPr>
              <a:defRPr/>
            </a:pPr>
            <a:r>
              <a:rPr lang="en-AU" dirty="0"/>
              <a:t>Discuss the legislative basis, purpose and elements of the Child Placement Principle</a:t>
            </a:r>
          </a:p>
          <a:p>
            <a:pPr marL="0" indent="0">
              <a:buFontTx/>
              <a:buNone/>
              <a:defRPr/>
            </a:pPr>
            <a:endParaRPr lang="en-AU" sz="1100" dirty="0"/>
          </a:p>
          <a:p>
            <a:pPr>
              <a:defRPr/>
            </a:pPr>
            <a:r>
              <a:rPr lang="en-AU" dirty="0"/>
              <a:t>Identify the additional carer responsibilities when providing out-of-home care for Aboriginal and Torres Strait Islander  children </a:t>
            </a:r>
          </a:p>
          <a:p>
            <a:pPr marL="0" indent="0">
              <a:buFontTx/>
              <a:buNone/>
              <a:defRPr/>
            </a:pPr>
            <a:endParaRPr lang="en-AU" sz="1100" dirty="0"/>
          </a:p>
          <a:p>
            <a:pPr>
              <a:defRPr/>
            </a:pPr>
            <a:r>
              <a:rPr lang="en-AU" dirty="0"/>
              <a:t>Discuss an example of a cultural support plan</a:t>
            </a:r>
          </a:p>
          <a:p>
            <a:endParaRPr lang="en-AU" dirty="0"/>
          </a:p>
        </p:txBody>
      </p:sp>
    </p:spTree>
    <p:extLst>
      <p:ext uri="{BB962C8B-B14F-4D97-AF65-F5344CB8AC3E}">
        <p14:creationId xmlns:p14="http://schemas.microsoft.com/office/powerpoint/2010/main" val="348558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of session</a:t>
            </a:r>
            <a:endParaRPr lang="en-US" dirty="0"/>
          </a:p>
        </p:txBody>
      </p:sp>
      <p:sp>
        <p:nvSpPr>
          <p:cNvPr id="3" name="Content Placeholder 2"/>
          <p:cNvSpPr>
            <a:spLocks noGrp="1"/>
          </p:cNvSpPr>
          <p:nvPr>
            <p:ph idx="1"/>
          </p:nvPr>
        </p:nvSpPr>
        <p:spPr>
          <a:xfrm>
            <a:off x="457200" y="1222829"/>
            <a:ext cx="8348133" cy="1810657"/>
          </a:xfrm>
        </p:spPr>
        <p:txBody>
          <a:bodyPr>
            <a:normAutofit fontScale="85000" lnSpcReduction="10000"/>
          </a:bodyPr>
          <a:lstStyle/>
          <a:p>
            <a:pPr marL="0" indent="0">
              <a:buNone/>
              <a:defRPr/>
            </a:pPr>
            <a:r>
              <a:rPr lang="en-US" altLang="en-US" b="1" dirty="0" smtClean="0">
                <a:ea typeface="ＭＳ Ｐゴシック" pitchFamily="34" charset="-128"/>
              </a:rPr>
              <a:t>Purpose</a:t>
            </a:r>
            <a:r>
              <a:rPr lang="en-US" altLang="en-US" dirty="0" smtClean="0">
                <a:ea typeface="ＭＳ Ｐゴシック" pitchFamily="34" charset="-128"/>
              </a:rPr>
              <a:t>: </a:t>
            </a:r>
          </a:p>
          <a:p>
            <a:pPr marL="0" indent="0">
              <a:buNone/>
              <a:defRPr/>
            </a:pPr>
            <a:r>
              <a:rPr lang="en-US" altLang="en-US" dirty="0" smtClean="0">
                <a:ea typeface="ＭＳ Ｐゴシック" pitchFamily="34" charset="-128"/>
              </a:rPr>
              <a:t>To consider culturally sensitive legislative principles and responsibilities when providing out-of-home care for Aboriginal and Torres Strait Islander children.</a:t>
            </a:r>
          </a:p>
          <a:p>
            <a:pPr marL="0" indent="0">
              <a:buNone/>
              <a:defRPr/>
            </a:pPr>
            <a:endParaRPr lang="en-US" altLang="en-US" b="1" dirty="0">
              <a:ea typeface="ＭＳ Ｐゴシック" pitchFamily="34" charset="-128"/>
            </a:endParaRPr>
          </a:p>
          <a:p>
            <a:pPr marL="0" indent="0">
              <a:buNone/>
            </a:pPr>
            <a:endParaRPr lang="en-US" dirty="0"/>
          </a:p>
        </p:txBody>
      </p:sp>
      <p:sp>
        <p:nvSpPr>
          <p:cNvPr id="5" name="TextBox 4"/>
          <p:cNvSpPr txBox="1"/>
          <p:nvPr/>
        </p:nvSpPr>
        <p:spPr>
          <a:xfrm>
            <a:off x="609599" y="2917372"/>
            <a:ext cx="4136572" cy="3816429"/>
          </a:xfrm>
          <a:prstGeom prst="rect">
            <a:avLst/>
          </a:prstGeom>
          <a:noFill/>
        </p:spPr>
        <p:txBody>
          <a:bodyPr wrap="square" rtlCol="0">
            <a:spAutoFit/>
          </a:bodyPr>
          <a:lstStyle/>
          <a:p>
            <a:pPr>
              <a:defRPr/>
            </a:pPr>
            <a:r>
              <a:rPr lang="en-US" altLang="en-US" sz="2700" b="1" dirty="0">
                <a:ea typeface="ＭＳ Ｐゴシック" pitchFamily="34" charset="-128"/>
              </a:rPr>
              <a:t>Content</a:t>
            </a:r>
            <a:r>
              <a:rPr lang="en-US" altLang="en-US" sz="2700" dirty="0">
                <a:ea typeface="ＭＳ Ｐゴシック" pitchFamily="34" charset="-128"/>
              </a:rPr>
              <a:t>:  </a:t>
            </a:r>
          </a:p>
          <a:p>
            <a:pPr marL="457200" indent="-457200">
              <a:buFont typeface="Arial" panose="020B0604020202020204" pitchFamily="34" charset="0"/>
              <a:buChar char="•"/>
              <a:defRPr/>
            </a:pPr>
            <a:r>
              <a:rPr lang="en-US" altLang="en-US" sz="2700" dirty="0">
                <a:ea typeface="ＭＳ Ｐゴシック" pitchFamily="34" charset="-128"/>
              </a:rPr>
              <a:t>The Stolen Generations – experiences and impacts</a:t>
            </a:r>
          </a:p>
          <a:p>
            <a:pPr marL="457200" indent="-457200">
              <a:buFont typeface="Arial" panose="020B0604020202020204" pitchFamily="34" charset="0"/>
              <a:buChar char="•"/>
              <a:defRPr/>
            </a:pPr>
            <a:r>
              <a:rPr lang="en-US" altLang="en-US" sz="2700" dirty="0">
                <a:ea typeface="ＭＳ Ｐゴシック" pitchFamily="34" charset="-128"/>
              </a:rPr>
              <a:t>Child Placement Principle and the Cultural Support Plan</a:t>
            </a:r>
          </a:p>
          <a:p>
            <a:pPr marL="457200" indent="-457200">
              <a:buFont typeface="Arial" panose="020B0604020202020204" pitchFamily="34" charset="0"/>
              <a:buChar char="•"/>
              <a:defRPr/>
            </a:pPr>
            <a:r>
              <a:rPr lang="en-US" altLang="en-US" sz="2700" dirty="0">
                <a:ea typeface="ＭＳ Ｐゴシック" pitchFamily="34" charset="-128"/>
              </a:rPr>
              <a:t>Focus on culture</a:t>
            </a:r>
          </a:p>
          <a:p>
            <a:pPr marL="457200" indent="-457200">
              <a:buFont typeface="Arial" panose="020B0604020202020204" pitchFamily="34" charset="0"/>
              <a:buChar char="•"/>
              <a:defRPr/>
            </a:pPr>
            <a:r>
              <a:rPr lang="en-US" altLang="en-US" sz="2700" dirty="0">
                <a:ea typeface="ＭＳ Ｐゴシック" pitchFamily="34" charset="-128"/>
              </a:rPr>
              <a:t>Putting into practice</a:t>
            </a:r>
          </a:p>
          <a:p>
            <a:endParaRPr lang="en-AU" dirty="0"/>
          </a:p>
        </p:txBody>
      </p:sp>
      <p:pic>
        <p:nvPicPr>
          <p:cNvPr id="1027" name="Picture 3" descr="C:\Users\nwoods\AppData\Local\Microsoft\Windows\Temporary Internet Files\Content.Outlook\EUHCL8A3\iStock_000027678634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456" y="3033486"/>
            <a:ext cx="3947885" cy="26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2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581"/>
            <a:ext cx="8229600" cy="1143000"/>
          </a:xfrm>
        </p:spPr>
        <p:txBody>
          <a:bodyPr/>
          <a:lstStyle/>
          <a:p>
            <a:r>
              <a:rPr lang="en-AU" dirty="0" smtClean="0"/>
              <a:t>Stolen Generations - reflection</a:t>
            </a:r>
            <a:endParaRPr lang="en-AU" dirty="0"/>
          </a:p>
        </p:txBody>
      </p:sp>
      <p:sp>
        <p:nvSpPr>
          <p:cNvPr id="3" name="Content Placeholder 2"/>
          <p:cNvSpPr>
            <a:spLocks noGrp="1"/>
          </p:cNvSpPr>
          <p:nvPr>
            <p:ph idx="1"/>
          </p:nvPr>
        </p:nvSpPr>
        <p:spPr/>
        <p:txBody>
          <a:bodyPr>
            <a:normAutofit fontScale="70000" lnSpcReduction="20000"/>
          </a:bodyPr>
          <a:lstStyle/>
          <a:p>
            <a:pPr marL="0" indent="0">
              <a:buFontTx/>
              <a:buNone/>
              <a:defRPr/>
            </a:pPr>
            <a:r>
              <a:rPr lang="en-US" sz="3500" dirty="0"/>
              <a:t>At your table, discuss the following questions: </a:t>
            </a:r>
          </a:p>
          <a:p>
            <a:pPr marL="0" indent="0">
              <a:buFontTx/>
              <a:buNone/>
              <a:defRPr/>
            </a:pPr>
            <a:endParaRPr lang="en-US" sz="3500" b="1" dirty="0"/>
          </a:p>
          <a:p>
            <a:pPr marL="0" indent="0">
              <a:buFontTx/>
              <a:buNone/>
              <a:defRPr/>
            </a:pPr>
            <a:r>
              <a:rPr lang="en-US" sz="3500" dirty="0"/>
              <a:t>1.    </a:t>
            </a:r>
            <a:r>
              <a:rPr lang="en-US" sz="3500" b="1" dirty="0"/>
              <a:t>What</a:t>
            </a:r>
            <a:r>
              <a:rPr lang="en-US" sz="3500" dirty="0"/>
              <a:t> do</a:t>
            </a:r>
            <a:r>
              <a:rPr lang="en-US" sz="3500" b="1" dirty="0"/>
              <a:t> </a:t>
            </a:r>
            <a:r>
              <a:rPr lang="en-US" sz="3500" dirty="0"/>
              <a:t>you know or have heard about the Stolen </a:t>
            </a:r>
            <a:r>
              <a:rPr lang="en-US" sz="3500" dirty="0" smtClean="0"/>
              <a:t>		Generations</a:t>
            </a:r>
            <a:r>
              <a:rPr lang="en-US" sz="3500" dirty="0"/>
              <a:t>?</a:t>
            </a:r>
            <a:endParaRPr lang="en-AU" sz="3500" dirty="0"/>
          </a:p>
          <a:p>
            <a:pPr marL="0" indent="0">
              <a:buFontTx/>
              <a:buNone/>
              <a:defRPr/>
            </a:pPr>
            <a:r>
              <a:rPr lang="en-US" sz="3500" dirty="0"/>
              <a:t> </a:t>
            </a:r>
            <a:endParaRPr lang="en-AU" sz="3500" dirty="0"/>
          </a:p>
          <a:p>
            <a:pPr marL="539750" indent="-539750">
              <a:buFontTx/>
              <a:buNone/>
              <a:defRPr/>
            </a:pPr>
            <a:r>
              <a:rPr lang="en-US" sz="3500" dirty="0"/>
              <a:t>2.    What is </a:t>
            </a:r>
            <a:r>
              <a:rPr lang="en-US" sz="3500" b="1" dirty="0"/>
              <a:t>the source </a:t>
            </a:r>
            <a:r>
              <a:rPr lang="en-US" sz="3500" dirty="0"/>
              <a:t>of your knowledge? (from an Aboriginal or Torres Strait Islander person; school/</a:t>
            </a:r>
            <a:r>
              <a:rPr lang="en-US" sz="3500" dirty="0" err="1"/>
              <a:t>uni</a:t>
            </a:r>
            <a:r>
              <a:rPr lang="en-US" sz="3500" dirty="0"/>
              <a:t>; books; TV or film </a:t>
            </a:r>
            <a:r>
              <a:rPr lang="en-US" sz="3500" dirty="0" err="1"/>
              <a:t>etc</a:t>
            </a:r>
            <a:r>
              <a:rPr lang="en-US" sz="3500" dirty="0"/>
              <a:t>)</a:t>
            </a:r>
            <a:endParaRPr lang="en-AU" sz="3500" dirty="0"/>
          </a:p>
          <a:p>
            <a:pPr marL="0" indent="0">
              <a:buFontTx/>
              <a:buNone/>
              <a:defRPr/>
            </a:pPr>
            <a:r>
              <a:rPr lang="en-US" sz="3500" dirty="0"/>
              <a:t> </a:t>
            </a:r>
            <a:endParaRPr lang="en-AU" sz="3500" dirty="0"/>
          </a:p>
          <a:p>
            <a:pPr marL="539750" indent="-539750">
              <a:buFontTx/>
              <a:buNone/>
              <a:defRPr/>
            </a:pPr>
            <a:r>
              <a:rPr lang="en-US" sz="3500" dirty="0"/>
              <a:t>3.    What do you think were some of the differences for the Stolen Generations, if  compared to non-Indigenous Australian children who were removed from their families and placed into State care?</a:t>
            </a:r>
            <a:endParaRPr lang="en-AU" sz="3500" dirty="0"/>
          </a:p>
          <a:p>
            <a:endParaRPr lang="en-AU" dirty="0"/>
          </a:p>
        </p:txBody>
      </p:sp>
    </p:spTree>
    <p:extLst>
      <p:ext uri="{BB962C8B-B14F-4D97-AF65-F5344CB8AC3E}">
        <p14:creationId xmlns:p14="http://schemas.microsoft.com/office/powerpoint/2010/main" val="305419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Lessons from the past</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1612" y="2148113"/>
            <a:ext cx="6200775" cy="35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9434" y="1518484"/>
            <a:ext cx="5250966" cy="477054"/>
          </a:xfrm>
          <a:prstGeom prst="rect">
            <a:avLst/>
          </a:prstGeom>
        </p:spPr>
        <p:txBody>
          <a:bodyPr wrap="square">
            <a:spAutoFit/>
          </a:bodyPr>
          <a:lstStyle/>
          <a:p>
            <a:pPr algn="ctr"/>
            <a:r>
              <a:rPr lang="en-AU" sz="2500" dirty="0"/>
              <a:t>Donna Meehan’s testimony </a:t>
            </a:r>
          </a:p>
        </p:txBody>
      </p:sp>
      <p:sp>
        <p:nvSpPr>
          <p:cNvPr id="7" name="Subtitle 4"/>
          <p:cNvSpPr txBox="1">
            <a:spLocks/>
          </p:cNvSpPr>
          <p:nvPr/>
        </p:nvSpPr>
        <p:spPr>
          <a:xfrm>
            <a:off x="524102" y="5850396"/>
            <a:ext cx="7148285" cy="680457"/>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AU" sz="2700" dirty="0" smtClean="0">
                <a:solidFill>
                  <a:schemeClr val="tx1"/>
                </a:solidFill>
              </a:rPr>
              <a:t>Source: Stolen Generations’ Testimonies </a:t>
            </a:r>
            <a:r>
              <a:rPr lang="en-AU" sz="2700" dirty="0" smtClean="0">
                <a:solidFill>
                  <a:schemeClr val="tx1"/>
                </a:solidFill>
                <a:hlinkClick r:id="rId3"/>
              </a:rPr>
              <a:t>http</a:t>
            </a:r>
            <a:r>
              <a:rPr lang="en-AU" sz="2700" dirty="0">
                <a:solidFill>
                  <a:schemeClr val="tx1"/>
                </a:solidFill>
                <a:hlinkClick r:id="rId3"/>
              </a:rPr>
              <a:t>://</a:t>
            </a:r>
            <a:r>
              <a:rPr lang="en-AU" sz="2700" dirty="0" smtClean="0">
                <a:solidFill>
                  <a:schemeClr val="tx1"/>
                </a:solidFill>
                <a:hlinkClick r:id="rId3"/>
              </a:rPr>
              <a:t>stolengenerationstestimonies.com/index.php/testimonies/974.html</a:t>
            </a:r>
            <a:r>
              <a:rPr lang="en-AU" sz="2700" dirty="0" smtClean="0">
                <a:solidFill>
                  <a:schemeClr val="tx1"/>
                </a:solidFill>
              </a:rPr>
              <a:t> </a:t>
            </a:r>
          </a:p>
          <a:p>
            <a:pPr algn="l"/>
            <a:endParaRPr lang="en-AU" sz="2700" dirty="0">
              <a:solidFill>
                <a:schemeClr val="tx1"/>
              </a:solidFill>
            </a:endParaRPr>
          </a:p>
        </p:txBody>
      </p:sp>
    </p:spTree>
    <p:extLst>
      <p:ext uri="{BB962C8B-B14F-4D97-AF65-F5344CB8AC3E}">
        <p14:creationId xmlns:p14="http://schemas.microsoft.com/office/powerpoint/2010/main" val="316669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7829" y="449943"/>
            <a:ext cx="7772400" cy="944337"/>
          </a:xfrm>
        </p:spPr>
        <p:txBody>
          <a:bodyPr/>
          <a:lstStyle/>
          <a:p>
            <a:r>
              <a:rPr lang="en-AU" dirty="0" smtClean="0"/>
              <a:t>Over-representation</a:t>
            </a:r>
            <a:endParaRPr lang="en-AU" dirty="0"/>
          </a:p>
        </p:txBody>
      </p:sp>
      <p:sp>
        <p:nvSpPr>
          <p:cNvPr id="5" name="Subtitle 4"/>
          <p:cNvSpPr>
            <a:spLocks noGrp="1"/>
          </p:cNvSpPr>
          <p:nvPr>
            <p:ph type="subTitle" idx="1"/>
          </p:nvPr>
        </p:nvSpPr>
        <p:spPr>
          <a:xfrm>
            <a:off x="410029" y="1312862"/>
            <a:ext cx="8258628" cy="986064"/>
          </a:xfrm>
        </p:spPr>
        <p:txBody>
          <a:bodyPr>
            <a:normAutofit/>
          </a:bodyPr>
          <a:lstStyle/>
          <a:p>
            <a:r>
              <a:rPr lang="en-AU" sz="2700" dirty="0" smtClean="0">
                <a:solidFill>
                  <a:schemeClr val="tx1"/>
                </a:solidFill>
              </a:rPr>
              <a:t>Children in different components of the child protection system by Indigenous status (rate), 2013-14.</a:t>
            </a:r>
            <a:endParaRPr lang="en-AU" sz="2700" dirty="0">
              <a:solidFill>
                <a:schemeClr val="tx1"/>
              </a:solidFill>
            </a:endParaRPr>
          </a:p>
        </p:txBody>
      </p:sp>
      <p:sp>
        <p:nvSpPr>
          <p:cNvPr id="8" name="Subtitle 4"/>
          <p:cNvSpPr txBox="1">
            <a:spLocks/>
          </p:cNvSpPr>
          <p:nvPr/>
        </p:nvSpPr>
        <p:spPr>
          <a:xfrm>
            <a:off x="587829" y="5995539"/>
            <a:ext cx="7148285" cy="680457"/>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AU" sz="2700" dirty="0" smtClean="0">
                <a:solidFill>
                  <a:schemeClr val="tx1"/>
                </a:solidFill>
              </a:rPr>
              <a:t>Source: Australian Institute of Health and Welfare</a:t>
            </a:r>
            <a:r>
              <a:rPr lang="en-AU" sz="2700" dirty="0">
                <a:solidFill>
                  <a:schemeClr val="tx1"/>
                </a:solidFill>
              </a:rPr>
              <a:t>, </a:t>
            </a:r>
            <a:r>
              <a:rPr lang="en-AU" sz="2700" dirty="0">
                <a:solidFill>
                  <a:schemeClr val="tx1"/>
                </a:solidFill>
                <a:hlinkClick r:id="rId2"/>
              </a:rPr>
              <a:t>http://www.aihw.gov.au/child-protection/children-receiving-services/#</a:t>
            </a:r>
            <a:r>
              <a:rPr lang="en-AU" sz="2700" dirty="0" smtClean="0">
                <a:solidFill>
                  <a:schemeClr val="tx1"/>
                </a:solidFill>
                <a:hlinkClick r:id="rId2"/>
              </a:rPr>
              <a:t>indigenous</a:t>
            </a:r>
            <a:r>
              <a:rPr lang="en-AU" sz="2700" dirty="0" smtClean="0">
                <a:solidFill>
                  <a:schemeClr val="tx1"/>
                </a:solidFill>
              </a:rPr>
              <a:t> </a:t>
            </a:r>
          </a:p>
          <a:p>
            <a:pPr algn="l"/>
            <a:endParaRPr lang="en-AU" sz="27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19" y="2298926"/>
            <a:ext cx="6425066" cy="369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32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Mind your language</a:t>
            </a:r>
            <a:endParaRPr lang="en-AU" dirty="0"/>
          </a:p>
        </p:txBody>
      </p:sp>
      <p:sp>
        <p:nvSpPr>
          <p:cNvPr id="4" name="Content Placeholder 3"/>
          <p:cNvSpPr>
            <a:spLocks noGrp="1"/>
          </p:cNvSpPr>
          <p:nvPr>
            <p:ph sz="half" idx="2"/>
          </p:nvPr>
        </p:nvSpPr>
        <p:spPr/>
        <p:txBody>
          <a:bodyPr>
            <a:normAutofit fontScale="77500" lnSpcReduction="20000"/>
          </a:bodyPr>
          <a:lstStyle/>
          <a:p>
            <a:pPr>
              <a:defRPr/>
            </a:pPr>
            <a:endParaRPr lang="en-AU" dirty="0" smtClean="0"/>
          </a:p>
          <a:p>
            <a:pPr>
              <a:defRPr/>
            </a:pPr>
            <a:endParaRPr lang="en-AU" dirty="0"/>
          </a:p>
          <a:p>
            <a:pPr>
              <a:defRPr/>
            </a:pPr>
            <a:r>
              <a:rPr lang="en-AU" dirty="0" smtClean="0"/>
              <a:t>Aboriginal </a:t>
            </a:r>
            <a:r>
              <a:rPr lang="en-AU" dirty="0"/>
              <a:t>people/s</a:t>
            </a:r>
          </a:p>
          <a:p>
            <a:pPr>
              <a:defRPr/>
            </a:pPr>
            <a:r>
              <a:rPr lang="en-AU" dirty="0"/>
              <a:t>Torres Strait Islander people/s</a:t>
            </a:r>
          </a:p>
          <a:p>
            <a:pPr>
              <a:defRPr/>
            </a:pPr>
            <a:r>
              <a:rPr lang="en-AU" dirty="0"/>
              <a:t>Australian Indigenous</a:t>
            </a:r>
          </a:p>
          <a:p>
            <a:pPr>
              <a:defRPr/>
            </a:pPr>
            <a:r>
              <a:rPr lang="en-AU" dirty="0"/>
              <a:t>By regional name</a:t>
            </a:r>
          </a:p>
          <a:p>
            <a:pPr lvl="1">
              <a:buFont typeface="Courier New" pitchFamily="49" charset="0"/>
              <a:buChar char="o"/>
              <a:defRPr/>
            </a:pPr>
            <a:r>
              <a:rPr lang="en-AU" dirty="0"/>
              <a:t>Murri – Qld, north NSW</a:t>
            </a:r>
          </a:p>
          <a:p>
            <a:pPr lvl="1">
              <a:buFont typeface="Courier New" pitchFamily="49" charset="0"/>
              <a:buChar char="o"/>
              <a:defRPr/>
            </a:pPr>
            <a:r>
              <a:rPr lang="en-AU" dirty="0" err="1"/>
              <a:t>Koorie</a:t>
            </a:r>
            <a:r>
              <a:rPr lang="en-AU" dirty="0"/>
              <a:t> – </a:t>
            </a:r>
            <a:r>
              <a:rPr lang="en-AU" dirty="0" smtClean="0"/>
              <a:t>NSW and Victoria</a:t>
            </a:r>
            <a:endParaRPr lang="en-AU" dirty="0"/>
          </a:p>
          <a:p>
            <a:pPr lvl="1">
              <a:buFont typeface="Courier New" pitchFamily="49" charset="0"/>
              <a:buChar char="o"/>
              <a:defRPr/>
            </a:pPr>
            <a:r>
              <a:rPr lang="en-AU" dirty="0" err="1"/>
              <a:t>Nunga</a:t>
            </a:r>
            <a:r>
              <a:rPr lang="en-AU" dirty="0"/>
              <a:t> – SA</a:t>
            </a:r>
          </a:p>
          <a:p>
            <a:pPr lvl="1">
              <a:buFont typeface="Courier New" pitchFamily="49" charset="0"/>
              <a:buChar char="o"/>
              <a:defRPr/>
            </a:pPr>
            <a:r>
              <a:rPr lang="en-AU" dirty="0" err="1"/>
              <a:t>Nyoongah</a:t>
            </a:r>
            <a:r>
              <a:rPr lang="en-AU" dirty="0"/>
              <a:t> – WA</a:t>
            </a:r>
          </a:p>
          <a:p>
            <a:pPr lvl="1">
              <a:buFont typeface="Courier New" pitchFamily="49" charset="0"/>
              <a:buChar char="o"/>
              <a:defRPr/>
            </a:pPr>
            <a:r>
              <a:rPr lang="en-AU" dirty="0" err="1"/>
              <a:t>Anangu</a:t>
            </a:r>
            <a:r>
              <a:rPr lang="en-AU" dirty="0"/>
              <a:t> – Central Australia</a:t>
            </a:r>
          </a:p>
          <a:p>
            <a:pPr lvl="1">
              <a:buFont typeface="Courier New" pitchFamily="49" charset="0"/>
              <a:buChar char="o"/>
              <a:defRPr/>
            </a:pPr>
            <a:r>
              <a:rPr lang="en-AU" dirty="0" err="1"/>
              <a:t>Palawah</a:t>
            </a:r>
            <a:r>
              <a:rPr lang="en-AU" dirty="0"/>
              <a:t> </a:t>
            </a:r>
            <a:r>
              <a:rPr lang="en-AU" dirty="0" smtClean="0"/>
              <a:t>– Tasmania</a:t>
            </a:r>
          </a:p>
          <a:p>
            <a:pPr lvl="1">
              <a:buFont typeface="Courier New" pitchFamily="49" charset="0"/>
              <a:buChar char="o"/>
              <a:defRPr/>
            </a:pPr>
            <a:r>
              <a:rPr lang="en-AU" dirty="0" smtClean="0"/>
              <a:t>Yolngu </a:t>
            </a:r>
            <a:r>
              <a:rPr lang="en-AU" smtClean="0"/>
              <a:t>– NT</a:t>
            </a:r>
            <a:endParaRPr lang="en-AU" dirty="0"/>
          </a:p>
          <a:p>
            <a:endParaRPr lang="en-AU" dirty="0"/>
          </a:p>
        </p:txBody>
      </p:sp>
      <p:sp>
        <p:nvSpPr>
          <p:cNvPr id="7" name="Content Placeholder 6"/>
          <p:cNvSpPr>
            <a:spLocks noGrp="1"/>
          </p:cNvSpPr>
          <p:nvPr>
            <p:ph sz="half" idx="1"/>
          </p:nvPr>
        </p:nvSpPr>
        <p:spPr/>
        <p:txBody>
          <a:bodyPr>
            <a:normAutofit fontScale="77500" lnSpcReduction="20000"/>
          </a:bodyPr>
          <a:lstStyle/>
          <a:p>
            <a:pPr>
              <a:defRPr/>
            </a:pPr>
            <a:endParaRPr lang="en-AU" dirty="0" smtClean="0"/>
          </a:p>
          <a:p>
            <a:pPr>
              <a:defRPr/>
            </a:pPr>
            <a:endParaRPr lang="en-AU" dirty="0"/>
          </a:p>
          <a:p>
            <a:pPr>
              <a:defRPr/>
            </a:pPr>
            <a:r>
              <a:rPr lang="en-AU" dirty="0" smtClean="0"/>
              <a:t>Aborigines </a:t>
            </a:r>
          </a:p>
          <a:p>
            <a:pPr>
              <a:defRPr/>
            </a:pPr>
            <a:r>
              <a:rPr lang="en-AU" dirty="0" smtClean="0"/>
              <a:t>The acronym - ATSI</a:t>
            </a:r>
            <a:endParaRPr lang="en-AU" dirty="0"/>
          </a:p>
          <a:p>
            <a:pPr>
              <a:defRPr/>
            </a:pPr>
            <a:r>
              <a:rPr lang="en-AU" dirty="0"/>
              <a:t>Part </a:t>
            </a:r>
            <a:r>
              <a:rPr lang="en-AU" dirty="0" smtClean="0"/>
              <a:t>Aboriginal/Aborigine</a:t>
            </a:r>
            <a:endParaRPr lang="en-AU" dirty="0"/>
          </a:p>
          <a:p>
            <a:pPr>
              <a:defRPr/>
            </a:pPr>
            <a:r>
              <a:rPr lang="en-AU" dirty="0"/>
              <a:t>Half caste or quarter </a:t>
            </a:r>
            <a:r>
              <a:rPr lang="en-AU" dirty="0" smtClean="0"/>
              <a:t>caste or octoroon</a:t>
            </a:r>
            <a:endParaRPr lang="en-AU" dirty="0"/>
          </a:p>
          <a:p>
            <a:pPr>
              <a:defRPr/>
            </a:pPr>
            <a:r>
              <a:rPr lang="en-AU" dirty="0"/>
              <a:t>Urban or remote </a:t>
            </a:r>
            <a:r>
              <a:rPr lang="en-AU" dirty="0" smtClean="0"/>
              <a:t>Aboriginal/Aborigine</a:t>
            </a:r>
            <a:endParaRPr lang="en-AU" dirty="0"/>
          </a:p>
          <a:p>
            <a:pPr>
              <a:defRPr/>
            </a:pPr>
            <a:endParaRPr lang="en-AU" dirty="0"/>
          </a:p>
        </p:txBody>
      </p:sp>
      <p:pic>
        <p:nvPicPr>
          <p:cNvPr id="8" name="Picture 2" descr="C:\Users\sgsmith\AppData\Local\Microsoft\Windows\Temporary Internet Files\Content.IE5\ELHJ0Z4P\MC900440412[1].wmf"/>
          <p:cNvPicPr>
            <a:picLocks noChangeAspect="1" noChangeArrowheads="1"/>
          </p:cNvPicPr>
          <p:nvPr/>
        </p:nvPicPr>
        <p:blipFill>
          <a:blip r:embed="rId2"/>
          <a:srcRect/>
          <a:stretch>
            <a:fillRect/>
          </a:stretch>
        </p:blipFill>
        <p:spPr bwMode="auto">
          <a:xfrm>
            <a:off x="2051050" y="1484313"/>
            <a:ext cx="1009386" cy="755650"/>
          </a:xfrm>
          <a:prstGeom prst="rect">
            <a:avLst/>
          </a:prstGeom>
          <a:ln/>
        </p:spPr>
        <p:style>
          <a:lnRef idx="2">
            <a:schemeClr val="dk1"/>
          </a:lnRef>
          <a:fillRef idx="1">
            <a:schemeClr val="lt1"/>
          </a:fillRef>
          <a:effectRef idx="0">
            <a:schemeClr val="dk1"/>
          </a:effectRef>
          <a:fontRef idx="minor">
            <a:schemeClr val="dk1"/>
          </a:fontRef>
        </p:style>
      </p:pic>
      <p:pic>
        <p:nvPicPr>
          <p:cNvPr id="9" name="Picture 2" descr="C:\Users\sgsmith\AppData\Local\Microsoft\Windows\Temporary Internet Files\Content.IE5\W9NTXAVG\MC90009803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9388"/>
            <a:ext cx="1008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210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Child Placement Principle</a:t>
            </a:r>
            <a:endParaRPr lang="en-AU" dirty="0"/>
          </a:p>
        </p:txBody>
      </p:sp>
      <p:sp>
        <p:nvSpPr>
          <p:cNvPr id="3" name="Content Placeholder 2"/>
          <p:cNvSpPr>
            <a:spLocks noGrp="1"/>
          </p:cNvSpPr>
          <p:nvPr>
            <p:ph idx="1"/>
          </p:nvPr>
        </p:nvSpPr>
        <p:spPr/>
        <p:txBody>
          <a:bodyPr>
            <a:normAutofit fontScale="92500" lnSpcReduction="20000"/>
          </a:bodyPr>
          <a:lstStyle/>
          <a:p>
            <a:pPr>
              <a:spcBef>
                <a:spcPct val="0"/>
              </a:spcBef>
              <a:buNone/>
            </a:pPr>
            <a:r>
              <a:rPr lang="en-AU" altLang="ja-JP" i="1" dirty="0">
                <a:latin typeface="Arial" panose="020B0604020202020204" pitchFamily="34" charset="0"/>
                <a:cs typeface="Arial" panose="020B0604020202020204" pitchFamily="34" charset="0"/>
              </a:rPr>
              <a:t>There is a misperception that the </a:t>
            </a:r>
            <a:r>
              <a:rPr lang="en-AU" altLang="ja-JP" b="1" i="1" dirty="0">
                <a:latin typeface="Arial" panose="020B0604020202020204" pitchFamily="34" charset="0"/>
                <a:cs typeface="Arial" panose="020B0604020202020204" pitchFamily="34" charset="0"/>
              </a:rPr>
              <a:t>child </a:t>
            </a:r>
            <a:r>
              <a:rPr lang="en-AU" altLang="ja-JP" b="1" i="1" dirty="0" smtClean="0">
                <a:latin typeface="Arial" panose="020B0604020202020204" pitchFamily="34" charset="0"/>
                <a:cs typeface="Arial" panose="020B0604020202020204" pitchFamily="34" charset="0"/>
              </a:rPr>
              <a:t>placement principle </a:t>
            </a:r>
            <a:r>
              <a:rPr lang="en-AU" altLang="ja-JP" i="1" dirty="0">
                <a:latin typeface="Arial" panose="020B0604020202020204" pitchFamily="34" charset="0"/>
                <a:cs typeface="Arial" panose="020B0604020202020204" pitchFamily="34" charset="0"/>
              </a:rPr>
              <a:t>is only about a placement hierarchy for out-of-home care. It is </a:t>
            </a:r>
            <a:r>
              <a:rPr lang="en-AU" altLang="ja-JP" b="1" i="1" dirty="0">
                <a:latin typeface="Arial" panose="020B0604020202020204" pitchFamily="34" charset="0"/>
                <a:cs typeface="Arial" panose="020B0604020202020204" pitchFamily="34" charset="0"/>
              </a:rPr>
              <a:t>not </a:t>
            </a:r>
            <a:r>
              <a:rPr lang="en-AU" altLang="ja-JP" i="1" dirty="0">
                <a:latin typeface="Arial" panose="020B0604020202020204" pitchFamily="34" charset="0"/>
                <a:cs typeface="Arial" panose="020B0604020202020204" pitchFamily="34" charset="0"/>
              </a:rPr>
              <a:t>simply about where or with whom a child is placed. The history and intention of the Child Placement Principle is about keeping Aboriginal and Torres Strait Islander children connected to their </a:t>
            </a:r>
            <a:r>
              <a:rPr lang="en-AU" altLang="ja-JP" i="1" dirty="0" smtClean="0">
                <a:latin typeface="Arial" panose="020B0604020202020204" pitchFamily="34" charset="0"/>
                <a:cs typeface="Arial" panose="020B0604020202020204" pitchFamily="34" charset="0"/>
              </a:rPr>
              <a:t>family</a:t>
            </a:r>
            <a:r>
              <a:rPr lang="en-AU" altLang="ja-JP" i="1" dirty="0">
                <a:latin typeface="Arial" panose="020B0604020202020204" pitchFamily="34" charset="0"/>
                <a:cs typeface="Arial" panose="020B0604020202020204" pitchFamily="34" charset="0"/>
              </a:rPr>
              <a:t>, culture and community</a:t>
            </a:r>
            <a:r>
              <a:rPr lang="en-AU" altLang="ja-JP" i="1" dirty="0">
                <a:latin typeface="Bodoni Poster" pitchFamily="18" charset="0"/>
              </a:rPr>
              <a:t>.</a:t>
            </a:r>
            <a:r>
              <a:rPr lang="ja-JP" altLang="en-AU" i="1" dirty="0">
                <a:latin typeface="Bodoni Poster" pitchFamily="18" charset="0"/>
              </a:rPr>
              <a:t>”</a:t>
            </a:r>
            <a:endParaRPr lang="en-AU" altLang="ja-JP" i="1" dirty="0">
              <a:latin typeface="Bodoni Poster" pitchFamily="18" charset="0"/>
            </a:endParaRPr>
          </a:p>
          <a:p>
            <a:pPr algn="r">
              <a:spcBef>
                <a:spcPct val="0"/>
              </a:spcBef>
              <a:buNone/>
            </a:pPr>
            <a:endParaRPr lang="en-AU" altLang="en-US" i="1" dirty="0">
              <a:latin typeface="Bodoni Poster" pitchFamily="18" charset="0"/>
            </a:endParaRPr>
          </a:p>
          <a:p>
            <a:pPr algn="r">
              <a:spcBef>
                <a:spcPct val="0"/>
              </a:spcBef>
              <a:buNone/>
            </a:pPr>
            <a:endParaRPr lang="en-AU" altLang="en-US" sz="1400" i="1" dirty="0">
              <a:latin typeface="French Script MT" pitchFamily="66" charset="0"/>
            </a:endParaRPr>
          </a:p>
          <a:p>
            <a:pPr algn="r">
              <a:spcBef>
                <a:spcPct val="0"/>
              </a:spcBef>
              <a:buNone/>
            </a:pPr>
            <a:endParaRPr lang="en-AU" altLang="en-US" sz="1400" i="1" dirty="0">
              <a:latin typeface="French Script MT" pitchFamily="66" charset="0"/>
            </a:endParaRPr>
          </a:p>
          <a:p>
            <a:pPr>
              <a:spcBef>
                <a:spcPct val="0"/>
              </a:spcBef>
              <a:buNone/>
            </a:pPr>
            <a:r>
              <a:rPr lang="en-AU" altLang="en-US" sz="1400" i="1" dirty="0"/>
              <a:t>SNAICC ‘Aboriginal and Torres Strait Islander Child Placement </a:t>
            </a:r>
            <a:endParaRPr lang="en-AU" altLang="en-US" sz="1400" i="1" dirty="0" smtClean="0"/>
          </a:p>
          <a:p>
            <a:pPr>
              <a:spcBef>
                <a:spcPct val="0"/>
              </a:spcBef>
              <a:buNone/>
            </a:pPr>
            <a:r>
              <a:rPr lang="en-AU" altLang="en-US" sz="1400" i="1" dirty="0" smtClean="0"/>
              <a:t>Principles</a:t>
            </a:r>
            <a:r>
              <a:rPr lang="en-AU" altLang="en-US" sz="1400" i="1" dirty="0"/>
              <a:t>: Aims and Core Elements” June 2013</a:t>
            </a:r>
            <a:endParaRPr lang="en-AU" altLang="en-US" sz="1400" i="1" dirty="0">
              <a:latin typeface="French Script MT" pitchFamily="66" charset="0"/>
            </a:endParaRPr>
          </a:p>
          <a:p>
            <a:endParaRPr lang="en-AU" dirty="0"/>
          </a:p>
        </p:txBody>
      </p:sp>
      <p:pic>
        <p:nvPicPr>
          <p:cNvPr id="4" name="Picture 2" descr="C:\Users\nwoods\AppData\Local\Microsoft\Windows\Temporary Internet Files\Content.Outlook\EUHCL8A3\iStock_000014464285_mediu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087" y="4614646"/>
            <a:ext cx="2600227" cy="17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5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1" y="463324"/>
            <a:ext cx="8229600" cy="1143000"/>
          </a:xfrm>
        </p:spPr>
        <p:txBody>
          <a:bodyPr>
            <a:normAutofit fontScale="90000"/>
          </a:bodyPr>
          <a:lstStyle/>
          <a:p>
            <a:r>
              <a:rPr lang="en-AU" dirty="0"/>
              <a:t>Elements in the </a:t>
            </a:r>
            <a:br>
              <a:rPr lang="en-AU" dirty="0"/>
            </a:br>
            <a:r>
              <a:rPr lang="en-AU" dirty="0"/>
              <a:t>Child Placement Principle</a:t>
            </a:r>
          </a:p>
        </p:txBody>
      </p:sp>
      <p:sp>
        <p:nvSpPr>
          <p:cNvPr id="5" name="Content Placeholder 4"/>
          <p:cNvSpPr>
            <a:spLocks noGrp="1"/>
          </p:cNvSpPr>
          <p:nvPr>
            <p:ph sz="half" idx="1"/>
          </p:nvPr>
        </p:nvSpPr>
        <p:spPr>
          <a:xfrm>
            <a:off x="4974611" y="3209705"/>
            <a:ext cx="4169389" cy="2904102"/>
          </a:xfrm>
        </p:spPr>
        <p:txBody>
          <a:bodyPr>
            <a:normAutofit/>
          </a:bodyPr>
          <a:lstStyle/>
          <a:p>
            <a:pPr>
              <a:spcBef>
                <a:spcPts val="500"/>
              </a:spcBef>
              <a:defRPr/>
            </a:pPr>
            <a:r>
              <a:rPr lang="en-AU" sz="3200" b="1" dirty="0" smtClean="0">
                <a:solidFill>
                  <a:srgbClr val="008000"/>
                </a:solidFill>
              </a:rPr>
              <a:t>Placement</a:t>
            </a:r>
            <a:r>
              <a:rPr lang="en-AU" sz="3200" dirty="0" smtClean="0"/>
              <a:t> </a:t>
            </a:r>
            <a:r>
              <a:rPr lang="en-AU" sz="3200" dirty="0"/>
              <a:t>prioritisation</a:t>
            </a:r>
          </a:p>
          <a:p>
            <a:pPr>
              <a:lnSpc>
                <a:spcPct val="80000"/>
              </a:lnSpc>
              <a:spcBef>
                <a:spcPts val="500"/>
              </a:spcBef>
              <a:defRPr/>
            </a:pPr>
            <a:r>
              <a:rPr lang="en-AU" sz="3200" b="1" dirty="0">
                <a:solidFill>
                  <a:srgbClr val="008000"/>
                </a:solidFill>
              </a:rPr>
              <a:t>Preserving</a:t>
            </a:r>
            <a:r>
              <a:rPr lang="en-AU" sz="3200" dirty="0"/>
              <a:t> connections with family, community and culture </a:t>
            </a:r>
          </a:p>
          <a:p>
            <a:endParaRPr lang="en-AU" dirty="0"/>
          </a:p>
          <a:p>
            <a:pPr>
              <a:spcBef>
                <a:spcPts val="500"/>
              </a:spcBef>
              <a:defRPr/>
            </a:pPr>
            <a:endParaRPr lang="en-AU"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93912" y="3464395"/>
            <a:ext cx="4680699" cy="210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1" y="1785257"/>
            <a:ext cx="8229600" cy="1436804"/>
          </a:xfrm>
          <a:prstGeom prst="rect">
            <a:avLst/>
          </a:prstGeom>
          <a:noFill/>
        </p:spPr>
        <p:txBody>
          <a:bodyPr wrap="square" rtlCol="0">
            <a:spAutoFit/>
          </a:bodyPr>
          <a:lstStyle/>
          <a:p>
            <a:pPr marL="285750" indent="-285750">
              <a:lnSpc>
                <a:spcPct val="80000"/>
              </a:lnSpc>
              <a:buFont typeface="Arial" panose="020B0604020202020204" pitchFamily="34" charset="0"/>
              <a:buChar char="•"/>
              <a:defRPr/>
            </a:pPr>
            <a:r>
              <a:rPr lang="en-AU" sz="3200" b="1" dirty="0">
                <a:solidFill>
                  <a:srgbClr val="008000"/>
                </a:solidFill>
              </a:rPr>
              <a:t>Protecting</a:t>
            </a:r>
            <a:r>
              <a:rPr lang="en-AU" sz="3200" dirty="0">
                <a:solidFill>
                  <a:srgbClr val="008000"/>
                </a:solidFill>
              </a:rPr>
              <a:t> </a:t>
            </a:r>
            <a:r>
              <a:rPr lang="en-AU" sz="3200" dirty="0"/>
              <a:t>the cultural rights and identity of Aboriginal and Torres Strait Islander children</a:t>
            </a:r>
          </a:p>
          <a:p>
            <a:pPr marL="285750" indent="-285750">
              <a:spcBef>
                <a:spcPts val="500"/>
              </a:spcBef>
              <a:buFont typeface="Arial" panose="020B0604020202020204" pitchFamily="34" charset="0"/>
              <a:buChar char="•"/>
              <a:defRPr/>
            </a:pPr>
            <a:r>
              <a:rPr lang="en-AU" sz="3200" b="1" dirty="0">
                <a:solidFill>
                  <a:srgbClr val="008000"/>
                </a:solidFill>
              </a:rPr>
              <a:t>Partnering</a:t>
            </a:r>
            <a:r>
              <a:rPr lang="en-AU" sz="3200" dirty="0"/>
              <a:t> with the Recognised Entities (RE)</a:t>
            </a:r>
          </a:p>
        </p:txBody>
      </p:sp>
    </p:spTree>
    <p:extLst>
      <p:ext uri="{BB962C8B-B14F-4D97-AF65-F5344CB8AC3E}">
        <p14:creationId xmlns:p14="http://schemas.microsoft.com/office/powerpoint/2010/main" val="147254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738</Words>
  <Application>Microsoft Office PowerPoint</Application>
  <PresentationFormat>On-screen Show (4:3)</PresentationFormat>
  <Paragraphs>101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Learning outcomes</vt:lpstr>
      <vt:lpstr>Content of session</vt:lpstr>
      <vt:lpstr>Stolen Generations - reflection</vt:lpstr>
      <vt:lpstr>Lessons from the past</vt:lpstr>
      <vt:lpstr>Over-representation</vt:lpstr>
      <vt:lpstr>Mind your language</vt:lpstr>
      <vt:lpstr>Child Placement Principle</vt:lpstr>
      <vt:lpstr>Elements in the  Child Placement Principle</vt:lpstr>
      <vt:lpstr>What does this mean for me?</vt:lpstr>
      <vt:lpstr>Activity</vt:lpstr>
      <vt:lpstr>The Starting Point:  The child’s Cultural Support Plan</vt:lpstr>
      <vt:lpstr>Why is culture important?</vt:lpstr>
      <vt:lpstr>Identity </vt:lpstr>
      <vt:lpstr>Domains of child’s cultural needs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2015-05-06T05:12:25Z</dcterms:created>
  <dc:creator>Queensland Government</dc:creator>
  <cp:keywords>caring; jarjums; child; aboriginal; torres; strait; islander; children; familty; culture</cp:keywords>
  <cp:lastModifiedBy>Kaye Michael</cp:lastModifiedBy>
  <cp:lastPrinted>2015-09-24T05:08:10Z</cp:lastPrinted>
  <dcterms:modified xsi:type="dcterms:W3CDTF">2016-05-24T06:20:02Z</dcterms:modified>
  <cp:revision>37</cp:revision>
  <dc:subject>Powerpoint presentation</dc:subject>
  <dc:title>Caring for Jarjums</dc:title>
</cp:coreProperties>
</file>